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53" d="100"/>
          <a:sy n="53" d="100"/>
        </p:scale>
        <p:origin x="-996" y="1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grpSp>
        <p:nvGrpSpPr>
          <p:cNvPr id="6" name="Group 15"/>
          <p:cNvGrpSpPr/>
          <p:nvPr/>
        </p:nvGrpSpPr>
        <p:grpSpPr>
          <a:xfrm>
            <a:off x="0" y="0"/>
            <a:ext cx="1581220" cy="6858000"/>
            <a:chOff x="134471" y="0"/>
            <a:chExt cx="1581220" cy="6858000"/>
          </a:xfrm>
        </p:grpSpPr>
        <p:pic>
          <p:nvPicPr>
            <p:cNvPr id="7" name="Picture 6" descr="Overlay-Blank.jpg"/>
            <p:cNvPicPr>
              <a:picLocks noChangeAspect="1"/>
            </p:cNvPicPr>
            <p:nvPr userDrawn="1"/>
          </p:nvPicPr>
          <p:blipFill>
            <a:blip r:embed="rId2"/>
            <a:srcRect l="1471" r="83676"/>
            <a:stretch>
              <a:fillRect/>
            </a:stretch>
          </p:blipFill>
          <p:spPr>
            <a:xfrm>
              <a:off x="134471" y="0"/>
              <a:ext cx="1358153"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1447800" y="0"/>
              <a:ext cx="267891" cy="6858000"/>
            </a:xfrm>
            <a:prstGeom prst="rect">
              <a:avLst/>
            </a:prstGeom>
          </p:spPr>
        </p:pic>
      </p:grpSp>
      <p:grpSp>
        <p:nvGrpSpPr>
          <p:cNvPr id="11" name="Group 16"/>
          <p:cNvGrpSpPr/>
          <p:nvPr/>
        </p:nvGrpSpPr>
        <p:grpSpPr>
          <a:xfrm>
            <a:off x="7546266" y="0"/>
            <a:ext cx="1597734" cy="6858000"/>
            <a:chOff x="7413812" y="0"/>
            <a:chExt cx="1597734" cy="6858000"/>
          </a:xfrm>
        </p:grpSpPr>
        <p:pic>
          <p:nvPicPr>
            <p:cNvPr id="8" name="Picture 7" descr="Overlay-Blank.jpg"/>
            <p:cNvPicPr>
              <a:picLocks noChangeAspect="1"/>
            </p:cNvPicPr>
            <p:nvPr userDrawn="1"/>
          </p:nvPicPr>
          <p:blipFill>
            <a:blip r:embed="rId2"/>
            <a:srcRect r="85125"/>
            <a:stretch>
              <a:fillRect/>
            </a:stretch>
          </p:blipFill>
          <p:spPr>
            <a:xfrm>
              <a:off x="7651376" y="0"/>
              <a:ext cx="136017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7413812" y="0"/>
              <a:ext cx="267891" cy="6858000"/>
            </a:xfrm>
            <a:prstGeom prst="rect">
              <a:avLst/>
            </a:prstGeom>
          </p:spPr>
        </p:pic>
      </p:grpSp>
      <p:sp>
        <p:nvSpPr>
          <p:cNvPr id="2" name="Title 1"/>
          <p:cNvSpPr>
            <a:spLocks noGrp="1"/>
          </p:cNvSpPr>
          <p:nvPr>
            <p:ph type="ctrTitle"/>
          </p:nvPr>
        </p:nvSpPr>
        <p:spPr>
          <a:xfrm>
            <a:off x="1854200" y="3693645"/>
            <a:ext cx="5446713" cy="1470025"/>
          </a:xfrm>
        </p:spPr>
        <p:txBody>
          <a:bodyPr anchor="b" anchorCtr="0"/>
          <a:lstStyle>
            <a:lvl1pPr>
              <a:lnSpc>
                <a:spcPts val="6800"/>
              </a:lnSpc>
              <a:defRPr sz="6500">
                <a:latin typeface="+mj-lt"/>
              </a:defRPr>
            </a:lvl1pPr>
          </a:lstStyle>
          <a:p>
            <a:r>
              <a:rPr lang="en-US" dirty="0" smtClean="0"/>
              <a:t>Click to edit Master title style</a:t>
            </a:r>
            <a:endParaRPr dirty="0"/>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a:xfrm>
            <a:off x="5257800" y="6356350"/>
            <a:ext cx="2133600" cy="365125"/>
          </a:xfrm>
        </p:spPr>
        <p:txBody>
          <a:bodyPr/>
          <a:lstStyle>
            <a:lvl1pPr>
              <a:defRPr>
                <a:solidFill>
                  <a:schemeClr val="tx2"/>
                </a:solidFill>
              </a:defRPr>
            </a:lvl1pPr>
          </a:lstStyle>
          <a:p>
            <a:fld id="{06040A78-2A4B-4566-8626-79DE0D4C1085}" type="datetimeFigureOut">
              <a:rPr lang="en-US" smtClean="0"/>
              <a:t>10/11/2015</a:t>
            </a:fld>
            <a:endParaRPr lang="en-US"/>
          </a:p>
        </p:txBody>
      </p:sp>
      <p:sp>
        <p:nvSpPr>
          <p:cNvPr id="5" name="Footer Placeholder 4"/>
          <p:cNvSpPr>
            <a:spLocks noGrp="1"/>
          </p:cNvSpPr>
          <p:nvPr>
            <p:ph type="ftr" sz="quarter" idx="11"/>
          </p:nvPr>
        </p:nvSpPr>
        <p:spPr>
          <a:xfrm>
            <a:off x="1752600" y="6356350"/>
            <a:ext cx="2895600" cy="365125"/>
          </a:xfrm>
        </p:spPr>
        <p:txBody>
          <a:bodyPr/>
          <a:lstStyle>
            <a:lvl1pPr>
              <a:defRPr>
                <a:solidFill>
                  <a:schemeClr val="tx2"/>
                </a:solidFill>
              </a:defRPr>
            </a:lvl1pPr>
          </a:lstStyle>
          <a:p>
            <a:endParaRPr lang="en-US"/>
          </a:p>
        </p:txBody>
      </p:sp>
      <p:pic>
        <p:nvPicPr>
          <p:cNvPr id="15" name="Picture 14" descr="HR-Color.png"/>
          <p:cNvPicPr>
            <a:picLocks noChangeAspect="1"/>
          </p:cNvPicPr>
          <p:nvPr/>
        </p:nvPicPr>
        <p:blipFill>
          <a:blip r:embed="rId4"/>
          <a:stretch>
            <a:fillRect/>
          </a:stretch>
        </p:blipFill>
        <p:spPr>
          <a:xfrm>
            <a:off x="1554480" y="4841209"/>
            <a:ext cx="6035040" cy="34039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Overlay-Blank.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381000" y="609600"/>
            <a:ext cx="3612822" cy="1536192"/>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solidFill>
              <a:schemeClr val="accent1">
                <a:lumMod val="40000"/>
                <a:lumOff val="60000"/>
                <a:alpha val="40000"/>
              </a:schemeClr>
            </a:solidFill>
            <a:miter lim="800000"/>
          </a:ln>
          <a:effectLst>
            <a:innerShdw blurRad="457200">
              <a:schemeClr val="accent1">
                <a:alpha val="80000"/>
              </a:schemeClr>
            </a:innerShdw>
            <a:softEdge rad="3175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379984" y="2209799"/>
            <a:ext cx="3613792" cy="3222625"/>
          </a:xfrm>
        </p:spPr>
        <p:txBody>
          <a:bodyPr vert="horz" lIns="91440" tIns="45720" rIns="91440" bIns="45720" rtlCol="0">
            <a:normAutofit/>
          </a:bodyPr>
          <a:lstStyle>
            <a:lvl1pPr marL="0" indent="0" algn="ctr">
              <a:spcBef>
                <a:spcPts val="600"/>
              </a:spcBef>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400"/>
              </a:spcBef>
              <a:buClr>
                <a:schemeClr val="accent1">
                  <a:lumMod val="60000"/>
                  <a:lumOff val="40000"/>
                </a:schemeClr>
              </a:buClr>
              <a:buFont typeface="Candara" pitchFamily="34" charset="0"/>
              <a:buNone/>
            </a:pPr>
            <a:r>
              <a:rPr lang="en-US" dirty="0" smtClean="0"/>
              <a:t>Click to edit Master text styles</a:t>
            </a:r>
          </a:p>
        </p:txBody>
      </p:sp>
      <p:sp>
        <p:nvSpPr>
          <p:cNvPr id="5" name="Date Placeholder 4"/>
          <p:cNvSpPr>
            <a:spLocks noGrp="1"/>
          </p:cNvSpPr>
          <p:nvPr>
            <p:ph type="dt" sz="half" idx="10"/>
          </p:nvPr>
        </p:nvSpPr>
        <p:spPr/>
        <p:txBody>
          <a:bodyPr/>
          <a:lstStyle/>
          <a:p>
            <a:fld id="{06040A78-2A4B-4566-8626-79DE0D4C1085}" type="datetimeFigureOut">
              <a:rPr lang="en-US" smtClean="0"/>
              <a:t>10/11/2015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C526B6-F861-4D54-BBE9-4BB519D3F34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grpSp>
        <p:nvGrpSpPr>
          <p:cNvPr id="8" name="Group 8"/>
          <p:cNvGrpSpPr/>
          <p:nvPr/>
        </p:nvGrpSpPr>
        <p:grpSpPr>
          <a:xfrm>
            <a:off x="4267200" y="0"/>
            <a:ext cx="4876800" cy="6858000"/>
            <a:chOff x="4267200" y="0"/>
            <a:chExt cx="4876800" cy="6858000"/>
          </a:xfrm>
        </p:grpSpPr>
        <p:pic>
          <p:nvPicPr>
            <p:cNvPr id="10" name="Picture 9" descr="Overlay-Blank.jpg"/>
            <p:cNvPicPr>
              <a:picLocks noChangeAspect="1"/>
            </p:cNvPicPr>
            <p:nvPr userDrawn="1"/>
          </p:nvPicPr>
          <p:blipFill>
            <a:blip r:embed="rId2"/>
            <a:srcRect l="4302" r="46875"/>
            <a:stretch>
              <a:fillRect/>
            </a:stretch>
          </p:blipFill>
          <p:spPr>
            <a:xfrm>
              <a:off x="4495800" y="0"/>
              <a:ext cx="4648200" cy="6858000"/>
            </a:xfrm>
            <a:prstGeom prst="rect">
              <a:avLst/>
            </a:prstGeom>
          </p:spPr>
        </p:pic>
        <p:pic>
          <p:nvPicPr>
            <p:cNvPr id="11" name="Picture 10" descr="Overlay-VerticalBridge.jpg"/>
            <p:cNvPicPr>
              <a:picLocks noChangeAspect="1"/>
            </p:cNvPicPr>
            <p:nvPr userDrawn="1"/>
          </p:nvPicPr>
          <p:blipFill>
            <a:blip r:embed="rId3"/>
            <a:stretch>
              <a:fillRect/>
            </a:stretch>
          </p:blipFill>
          <p:spPr>
            <a:xfrm flipH="1">
              <a:off x="4267200" y="0"/>
              <a:ext cx="267891" cy="6858000"/>
            </a:xfrm>
            <a:prstGeom prst="rect">
              <a:avLst/>
            </a:prstGeom>
          </p:spPr>
        </p:pic>
      </p:grpSp>
      <p:sp>
        <p:nvSpPr>
          <p:cNvPr id="2" name="Title 1"/>
          <p:cNvSpPr>
            <a:spLocks noGrp="1"/>
          </p:cNvSpPr>
          <p:nvPr>
            <p:ph type="title"/>
          </p:nvPr>
        </p:nvSpPr>
        <p:spPr>
          <a:xfrm>
            <a:off x="381000" y="609600"/>
            <a:ext cx="3612822" cy="1536192"/>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noFill/>
            <a:miter lim="800000"/>
          </a:ln>
          <a:effectLst>
            <a:innerShdw blurRad="457200">
              <a:schemeClr val="tx1">
                <a:lumMod val="50000"/>
                <a:lumOff val="50000"/>
                <a:alpha val="80000"/>
              </a:schemeClr>
            </a:innerShdw>
            <a:softEdge rad="1270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379984" y="2209799"/>
            <a:ext cx="3613792" cy="3222625"/>
          </a:xfrm>
        </p:spPr>
        <p:txBody>
          <a:bodyPr vert="horz" lIns="91440" tIns="45720" rIns="91440" bIns="45720" rtlCol="0">
            <a:normAutofit/>
          </a:bodyPr>
          <a:lstStyle>
            <a:lvl1pPr marL="0" indent="0" algn="ctr">
              <a:spcBef>
                <a:spcPts val="600"/>
              </a:spcBef>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400"/>
              </a:spcBef>
              <a:buClr>
                <a:schemeClr val="accent1">
                  <a:lumMod val="60000"/>
                  <a:lumOff val="40000"/>
                </a:schemeClr>
              </a:buClr>
              <a:buFont typeface="Candara"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06040A78-2A4B-4566-8626-79DE0D4C1085}" type="datetimeFigureOut">
              <a:rPr lang="en-US" smtClean="0"/>
              <a:t>10/11/2015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C526B6-F861-4D54-BBE9-4BB519D3F34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Group 6"/>
          <p:cNvGrpSpPr/>
          <p:nvPr/>
        </p:nvGrpSpPr>
        <p:grpSpPr>
          <a:xfrm>
            <a:off x="0" y="1372650"/>
            <a:ext cx="9144000" cy="5485350"/>
            <a:chOff x="0" y="1372650"/>
            <a:chExt cx="9144000" cy="5485350"/>
          </a:xfrm>
        </p:grpSpPr>
        <p:pic>
          <p:nvPicPr>
            <p:cNvPr id="8" name="Picture 7"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9" name="Picture 8"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06040A78-2A4B-4566-8626-79DE0D4C1085}" type="datetimeFigureOut">
              <a:rPr lang="en-US" smtClean="0"/>
              <a:t>10/11/2015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C526B6-F861-4D54-BBE9-4BB519D3F342}"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Group 10"/>
          <p:cNvGrpSpPr/>
          <p:nvPr/>
        </p:nvGrpSpPr>
        <p:grpSpPr>
          <a:xfrm>
            <a:off x="0" y="0"/>
            <a:ext cx="7696200" cy="6858000"/>
            <a:chOff x="0" y="0"/>
            <a:chExt cx="7696200" cy="6858000"/>
          </a:xfrm>
        </p:grpSpPr>
        <p:pic>
          <p:nvPicPr>
            <p:cNvPr id="8" name="Picture 7" descr="Overlay-Blank.jpg"/>
            <p:cNvPicPr>
              <a:picLocks noChangeAspect="1"/>
            </p:cNvPicPr>
            <p:nvPr userDrawn="1"/>
          </p:nvPicPr>
          <p:blipFill>
            <a:blip r:embed="rId2"/>
            <a:srcRect l="1471" r="16862"/>
            <a:stretch>
              <a:fillRect/>
            </a:stretch>
          </p:blipFill>
          <p:spPr>
            <a:xfrm>
              <a:off x="0" y="0"/>
              <a:ext cx="7467600"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7428309" y="0"/>
              <a:ext cx="267891" cy="6858000"/>
            </a:xfrm>
            <a:prstGeom prst="rect">
              <a:avLst/>
            </a:prstGeom>
          </p:spPr>
        </p:pic>
      </p:grpSp>
      <p:sp>
        <p:nvSpPr>
          <p:cNvPr id="2" name="Vertical Title 1"/>
          <p:cNvSpPr>
            <a:spLocks noGrp="1"/>
          </p:cNvSpPr>
          <p:nvPr>
            <p:ph type="title" orient="vert"/>
          </p:nvPr>
        </p:nvSpPr>
        <p:spPr>
          <a:xfrm>
            <a:off x="7620000" y="381001"/>
            <a:ext cx="1447800" cy="5697538"/>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381000" y="381001"/>
            <a:ext cx="6705600" cy="5697537"/>
          </a:xfrm>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06040A78-2A4B-4566-8626-79DE0D4C1085}" type="datetimeFigureOut">
              <a:rPr lang="en-US" smtClean="0"/>
              <a:t>10/11/2015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C526B6-F861-4D54-BBE9-4BB519D3F34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7" name="Group 6"/>
          <p:cNvGrpSpPr/>
          <p:nvPr/>
        </p:nvGrpSpPr>
        <p:grpSpPr>
          <a:xfrm>
            <a:off x="0" y="1372650"/>
            <a:ext cx="9144000" cy="5485350"/>
            <a:chOff x="0" y="1372650"/>
            <a:chExt cx="9144000" cy="5485350"/>
          </a:xfrm>
        </p:grpSpPr>
        <p:pic>
          <p:nvPicPr>
            <p:cNvPr id="8" name="Picture 7"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9" name="Picture 8"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06040A78-2A4B-4566-8626-79DE0D4C1085}" type="datetimeFigureOut">
              <a:rPr lang="en-US" smtClean="0"/>
              <a:t>10/11/2015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C526B6-F861-4D54-BBE9-4BB519D3F34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2">
        <a:schemeClr val="bg2"/>
      </p:bgRef>
    </p:bg>
    <p:spTree>
      <p:nvGrpSpPr>
        <p:cNvPr id="1" name=""/>
        <p:cNvGrpSpPr/>
        <p:nvPr/>
      </p:nvGrpSpPr>
      <p:grpSpPr>
        <a:xfrm>
          <a:off x="0" y="0"/>
          <a:ext cx="0" cy="0"/>
          <a:chOff x="0" y="0"/>
          <a:chExt cx="0" cy="0"/>
        </a:xfrm>
      </p:grpSpPr>
      <p:grpSp>
        <p:nvGrpSpPr>
          <p:cNvPr id="6" name="Group 15"/>
          <p:cNvGrpSpPr/>
          <p:nvPr/>
        </p:nvGrpSpPr>
        <p:grpSpPr>
          <a:xfrm>
            <a:off x="0" y="0"/>
            <a:ext cx="1581220" cy="6858000"/>
            <a:chOff x="134471" y="0"/>
            <a:chExt cx="1581220" cy="6858000"/>
          </a:xfrm>
        </p:grpSpPr>
        <p:pic>
          <p:nvPicPr>
            <p:cNvPr id="7" name="Picture 6" descr="Overlay-Blank.jpg"/>
            <p:cNvPicPr>
              <a:picLocks noChangeAspect="1"/>
            </p:cNvPicPr>
            <p:nvPr userDrawn="1"/>
          </p:nvPicPr>
          <p:blipFill>
            <a:blip r:embed="rId2"/>
            <a:srcRect l="1471" r="83676"/>
            <a:stretch>
              <a:fillRect/>
            </a:stretch>
          </p:blipFill>
          <p:spPr>
            <a:xfrm>
              <a:off x="134471" y="0"/>
              <a:ext cx="1358153"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1447800" y="0"/>
              <a:ext cx="267891" cy="6858000"/>
            </a:xfrm>
            <a:prstGeom prst="rect">
              <a:avLst/>
            </a:prstGeom>
          </p:spPr>
        </p:pic>
      </p:grpSp>
      <p:grpSp>
        <p:nvGrpSpPr>
          <p:cNvPr id="11" name="Group 16"/>
          <p:cNvGrpSpPr/>
          <p:nvPr/>
        </p:nvGrpSpPr>
        <p:grpSpPr>
          <a:xfrm>
            <a:off x="7546266" y="0"/>
            <a:ext cx="1597734" cy="6858000"/>
            <a:chOff x="7413812" y="0"/>
            <a:chExt cx="1597734" cy="6858000"/>
          </a:xfrm>
        </p:grpSpPr>
        <p:pic>
          <p:nvPicPr>
            <p:cNvPr id="8" name="Picture 7" descr="Overlay-Blank.jpg"/>
            <p:cNvPicPr>
              <a:picLocks noChangeAspect="1"/>
            </p:cNvPicPr>
            <p:nvPr userDrawn="1"/>
          </p:nvPicPr>
          <p:blipFill>
            <a:blip r:embed="rId2"/>
            <a:srcRect r="85125"/>
            <a:stretch>
              <a:fillRect/>
            </a:stretch>
          </p:blipFill>
          <p:spPr>
            <a:xfrm>
              <a:off x="7651376" y="0"/>
              <a:ext cx="136017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7413812" y="0"/>
              <a:ext cx="267891" cy="6858000"/>
            </a:xfrm>
            <a:prstGeom prst="rect">
              <a:avLst/>
            </a:prstGeom>
          </p:spPr>
        </p:pic>
      </p:grpSp>
      <p:sp>
        <p:nvSpPr>
          <p:cNvPr id="2" name="Title 1"/>
          <p:cNvSpPr>
            <a:spLocks noGrp="1"/>
          </p:cNvSpPr>
          <p:nvPr>
            <p:ph type="ctrTitle"/>
          </p:nvPr>
        </p:nvSpPr>
        <p:spPr>
          <a:xfrm>
            <a:off x="1854200" y="3693645"/>
            <a:ext cx="5446713" cy="1470025"/>
          </a:xfrm>
        </p:spPr>
        <p:txBody>
          <a:bodyPr anchor="b" anchorCtr="0"/>
          <a:lstStyle>
            <a:lvl1pPr>
              <a:lnSpc>
                <a:spcPts val="6800"/>
              </a:lnSpc>
              <a:defRPr sz="6500">
                <a:latin typeface="+mj-lt"/>
              </a:defRPr>
            </a:lvl1pPr>
          </a:lstStyle>
          <a:p>
            <a:r>
              <a:rPr lang="en-US" smtClean="0"/>
              <a:t>Click to edit Master title style</a:t>
            </a:r>
            <a:endParaRPr/>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a:xfrm>
            <a:off x="5257800" y="6356350"/>
            <a:ext cx="2133600" cy="365125"/>
          </a:xfrm>
        </p:spPr>
        <p:txBody>
          <a:bodyPr/>
          <a:lstStyle>
            <a:lvl1pPr>
              <a:defRPr>
                <a:solidFill>
                  <a:schemeClr val="tx2"/>
                </a:solidFill>
              </a:defRPr>
            </a:lvl1pPr>
          </a:lstStyle>
          <a:p>
            <a:fld id="{06040A78-2A4B-4566-8626-79DE0D4C1085}" type="datetimeFigureOut">
              <a:rPr lang="en-US" smtClean="0"/>
              <a:t>10/11/2015</a:t>
            </a:fld>
            <a:endParaRPr lang="en-US"/>
          </a:p>
        </p:txBody>
      </p:sp>
      <p:sp>
        <p:nvSpPr>
          <p:cNvPr id="5" name="Footer Placeholder 4"/>
          <p:cNvSpPr>
            <a:spLocks noGrp="1"/>
          </p:cNvSpPr>
          <p:nvPr>
            <p:ph type="ftr" sz="quarter" idx="11"/>
          </p:nvPr>
        </p:nvSpPr>
        <p:spPr>
          <a:xfrm>
            <a:off x="1752600" y="6356350"/>
            <a:ext cx="2895600" cy="365125"/>
          </a:xfrm>
        </p:spPr>
        <p:txBody>
          <a:bodyPr/>
          <a:lstStyle>
            <a:lvl1pPr>
              <a:defRPr>
                <a:solidFill>
                  <a:schemeClr val="tx2"/>
                </a:solidFill>
              </a:defRPr>
            </a:lvl1pPr>
          </a:lstStyle>
          <a:p>
            <a:endParaRPr lang="en-US"/>
          </a:p>
        </p:txBody>
      </p:sp>
      <p:pic>
        <p:nvPicPr>
          <p:cNvPr id="15" name="Picture 14" descr="HR-Color.png"/>
          <p:cNvPicPr>
            <a:picLocks noChangeAspect="1"/>
          </p:cNvPicPr>
          <p:nvPr/>
        </p:nvPicPr>
        <p:blipFill>
          <a:blip r:embed="rId4"/>
          <a:stretch>
            <a:fillRect/>
          </a:stretch>
        </p:blipFill>
        <p:spPr>
          <a:xfrm>
            <a:off x="1554480" y="4841209"/>
            <a:ext cx="6035040" cy="340391"/>
          </a:xfrm>
          <a:prstGeom prst="rect">
            <a:avLst/>
          </a:prstGeom>
        </p:spPr>
      </p:pic>
      <p:sp>
        <p:nvSpPr>
          <p:cNvPr id="14" name="Picture Placeholder 13"/>
          <p:cNvSpPr>
            <a:spLocks noGrp="1"/>
          </p:cNvSpPr>
          <p:nvPr>
            <p:ph type="pic" sz="quarter" idx="12"/>
          </p:nvPr>
        </p:nvSpPr>
        <p:spPr>
          <a:xfrm>
            <a:off x="3307977" y="950260"/>
            <a:ext cx="2528046" cy="2528046"/>
          </a:xfrm>
          <a:prstGeom prst="ellipse">
            <a:avLst/>
          </a:prstGeom>
          <a:solidFill>
            <a:schemeClr val="bg1">
              <a:lumMod val="85000"/>
            </a:schemeClr>
          </a:solidFill>
          <a:ln w="101600">
            <a:noFill/>
            <a:miter lim="800000"/>
          </a:ln>
          <a:effectLst>
            <a:innerShdw blurRad="762000">
              <a:schemeClr val="accent1">
                <a:alpha val="80000"/>
              </a:schemeClr>
            </a:innerShdw>
            <a:softEdge rad="317500"/>
          </a:effectLst>
        </p:spPr>
        <p:txBody>
          <a:bodyPr vert="horz" lIns="91440" tIns="45720" rIns="91440" bIns="45720" rtlCol="0">
            <a:normAutofit/>
          </a:bodyPr>
          <a:lstStyle>
            <a:lvl1pPr marL="0" indent="0" algn="ctr" defTabSz="914400" rtl="0" eaLnBrk="1" latinLnBrk="0" hangingPunct="1">
              <a:spcBef>
                <a:spcPts val="2400"/>
              </a:spcBef>
              <a:buClr>
                <a:schemeClr val="accent1">
                  <a:lumMod val="60000"/>
                  <a:lumOff val="40000"/>
                </a:schemeClr>
              </a:buClr>
              <a:buFont typeface="Candara" pitchFamily="34" charset="0"/>
              <a:buNone/>
              <a:defRPr sz="2400" kern="1200">
                <a:solidFill>
                  <a:schemeClr val="tx2"/>
                </a:solidFill>
                <a:latin typeface="+mn-lt"/>
                <a:ea typeface="+mn-ea"/>
                <a:cs typeface="+mn-cs"/>
              </a:defRPr>
            </a:lvl1pPr>
          </a:lstStyle>
          <a:p>
            <a:r>
              <a:rPr lang="en-US" smtClean="0"/>
              <a:t>Click icon to add picture</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854200" y="1851212"/>
            <a:ext cx="5446714" cy="1730375"/>
          </a:xfrm>
        </p:spPr>
        <p:txBody>
          <a:bodyPr anchor="b" anchorCtr="0"/>
          <a:lstStyle>
            <a:lvl1pPr algn="ctr">
              <a:lnSpc>
                <a:spcPts val="6800"/>
              </a:lnSpc>
              <a:defRPr sz="6500" b="0" cap="none" baseline="0">
                <a:latin typeface="+mj-lt"/>
              </a:defRPr>
            </a:lvl1pPr>
          </a:lstStyle>
          <a:p>
            <a:r>
              <a:rPr lang="en-US" smtClean="0"/>
              <a:t>Click to edit Master title style</a:t>
            </a:r>
            <a:endParaRPr/>
          </a:p>
        </p:txBody>
      </p:sp>
      <p:sp>
        <p:nvSpPr>
          <p:cNvPr id="3" name="Text Placeholder 2"/>
          <p:cNvSpPr>
            <a:spLocks noGrp="1"/>
          </p:cNvSpPr>
          <p:nvPr>
            <p:ph type="body" idx="1"/>
          </p:nvPr>
        </p:nvSpPr>
        <p:spPr>
          <a:xfrm>
            <a:off x="1854200" y="3576918"/>
            <a:ext cx="5446714" cy="829982"/>
          </a:xfrm>
        </p:spPr>
        <p:txBody>
          <a:bodyPr anchor="t" anchorCtr="0">
            <a:normAutofit/>
          </a:bodyPr>
          <a:lstStyle>
            <a:lvl1pPr marL="0" indent="0" algn="ctr">
              <a:spcBef>
                <a:spcPts val="300"/>
              </a:spcBef>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06040A78-2A4B-4566-8626-79DE0D4C1085}" type="datetimeFigureOut">
              <a:rPr lang="en-US" smtClean="0"/>
              <a:t>10/11/2015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C526B6-F861-4D54-BBE9-4BB519D3F342}" type="slidenum">
              <a:rPr lang="en-US" smtClean="0"/>
              <a:t>‹#›</a:t>
            </a:fld>
            <a:endParaRPr lang="en-US"/>
          </a:p>
        </p:txBody>
      </p:sp>
      <p:grpSp>
        <p:nvGrpSpPr>
          <p:cNvPr id="7" name="Group 9"/>
          <p:cNvGrpSpPr/>
          <p:nvPr/>
        </p:nvGrpSpPr>
        <p:grpSpPr>
          <a:xfrm>
            <a:off x="0" y="0"/>
            <a:ext cx="9144000" cy="1191256"/>
            <a:chOff x="0" y="0"/>
            <a:chExt cx="9144000" cy="1191256"/>
          </a:xfrm>
        </p:grpSpPr>
        <p:pic>
          <p:nvPicPr>
            <p:cNvPr id="8" name="Picture 7" descr="Overlay-Blank.jpg"/>
            <p:cNvPicPr>
              <a:picLocks noChangeAspect="1"/>
            </p:cNvPicPr>
            <p:nvPr userDrawn="1"/>
          </p:nvPicPr>
          <p:blipFill>
            <a:blip r:embed="rId2"/>
            <a:srcRect b="85555"/>
            <a:stretch>
              <a:fillRect/>
            </a:stretch>
          </p:blipFill>
          <p:spPr>
            <a:xfrm>
              <a:off x="0" y="0"/>
              <a:ext cx="9144000" cy="990600"/>
            </a:xfrm>
            <a:prstGeom prst="rect">
              <a:avLst/>
            </a:prstGeom>
          </p:spPr>
        </p:pic>
        <p:pic>
          <p:nvPicPr>
            <p:cNvPr id="9" name="Picture 8" descr="Overlay-HorizontalBridge.jpg"/>
            <p:cNvPicPr>
              <a:picLocks noChangeAspect="1"/>
            </p:cNvPicPr>
            <p:nvPr userDrawn="1"/>
          </p:nvPicPr>
          <p:blipFill>
            <a:blip r:embed="rId3"/>
            <a:stretch>
              <a:fillRect/>
            </a:stretch>
          </p:blipFill>
          <p:spPr>
            <a:xfrm flipV="1">
              <a:off x="0" y="923365"/>
              <a:ext cx="9144000" cy="267891"/>
            </a:xfrm>
            <a:prstGeom prst="rect">
              <a:avLst/>
            </a:prstGeom>
          </p:spPr>
        </p:pic>
      </p:grpSp>
      <p:grpSp>
        <p:nvGrpSpPr>
          <p:cNvPr id="10" name="Group 10"/>
          <p:cNvGrpSpPr/>
          <p:nvPr/>
        </p:nvGrpSpPr>
        <p:grpSpPr>
          <a:xfrm flipV="1">
            <a:off x="0" y="5666744"/>
            <a:ext cx="9144000" cy="1191256"/>
            <a:chOff x="0" y="0"/>
            <a:chExt cx="9144000" cy="1191256"/>
          </a:xfrm>
        </p:grpSpPr>
        <p:pic>
          <p:nvPicPr>
            <p:cNvPr id="12" name="Picture 11" descr="Overlay-Blank.jpg"/>
            <p:cNvPicPr>
              <a:picLocks noChangeAspect="1"/>
            </p:cNvPicPr>
            <p:nvPr userDrawn="1"/>
          </p:nvPicPr>
          <p:blipFill>
            <a:blip r:embed="rId2"/>
            <a:srcRect b="85555"/>
            <a:stretch>
              <a:fillRect/>
            </a:stretch>
          </p:blipFill>
          <p:spPr>
            <a:xfrm>
              <a:off x="0" y="0"/>
              <a:ext cx="9144000" cy="990600"/>
            </a:xfrm>
            <a:prstGeom prst="rect">
              <a:avLst/>
            </a:prstGeom>
          </p:spPr>
        </p:pic>
        <p:pic>
          <p:nvPicPr>
            <p:cNvPr id="13" name="Picture 12" descr="Overlay-HorizontalBridge.jpg"/>
            <p:cNvPicPr>
              <a:picLocks noChangeAspect="1"/>
            </p:cNvPicPr>
            <p:nvPr userDrawn="1"/>
          </p:nvPicPr>
          <p:blipFill>
            <a:blip r:embed="rId3"/>
            <a:stretch>
              <a:fillRect/>
            </a:stretch>
          </p:blipFill>
          <p:spPr>
            <a:xfrm flipV="1">
              <a:off x="0" y="923365"/>
              <a:ext cx="9144000" cy="267891"/>
            </a:xfrm>
            <a:prstGeom prst="rect">
              <a:avLst/>
            </a:prstGeom>
          </p:spPr>
        </p:pic>
      </p:grpSp>
      <p:pic>
        <p:nvPicPr>
          <p:cNvPr id="14" name="Picture 13" descr="HR-Color.png"/>
          <p:cNvPicPr>
            <a:picLocks noChangeAspect="1"/>
          </p:cNvPicPr>
          <p:nvPr/>
        </p:nvPicPr>
        <p:blipFill>
          <a:blip r:embed="rId4"/>
          <a:stretch>
            <a:fillRect/>
          </a:stretch>
        </p:blipFill>
        <p:spPr>
          <a:xfrm>
            <a:off x="1554480" y="3258805"/>
            <a:ext cx="6035040" cy="34039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8" name="Group 7"/>
          <p:cNvGrpSpPr/>
          <p:nvPr/>
        </p:nvGrpSpPr>
        <p:grpSpPr>
          <a:xfrm>
            <a:off x="0" y="1372650"/>
            <a:ext cx="9144000" cy="5485350"/>
            <a:chOff x="0" y="1372650"/>
            <a:chExt cx="9144000" cy="5485350"/>
          </a:xfrm>
        </p:grpSpPr>
        <p:pic>
          <p:nvPicPr>
            <p:cNvPr id="9" name="Picture 8"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10" name="Picture 9"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92162"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marL="2055813" indent="-344488">
              <a:defRPr sz="1800"/>
            </a:lvl7pPr>
            <a:lvl8pPr marL="2055813" indent="-344488">
              <a:defRPr sz="1800"/>
            </a:lvl8pPr>
            <a:lvl9pPr marL="2055813" indent="-344488">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Content Placeholder 3"/>
          <p:cNvSpPr>
            <a:spLocks noGrp="1"/>
          </p:cNvSpPr>
          <p:nvPr>
            <p:ph sz="half" idx="2"/>
          </p:nvPr>
        </p:nvSpPr>
        <p:spPr>
          <a:xfrm>
            <a:off x="4766534"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marL="2055813" indent="-344488">
              <a:defRPr sz="1800"/>
            </a:lvl7pPr>
            <a:lvl8pPr marL="2055813" indent="-344488">
              <a:defRPr sz="1800"/>
            </a:lvl8pPr>
            <a:lvl9pPr marL="2055813" indent="-344488">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06040A78-2A4B-4566-8626-79DE0D4C1085}" type="datetimeFigureOut">
              <a:rPr lang="en-US" smtClean="0"/>
              <a:t>10/11/2015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C526B6-F861-4D54-BBE9-4BB519D3F34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0" y="1372650"/>
            <a:ext cx="9144000" cy="5485350"/>
            <a:chOff x="0" y="1372650"/>
            <a:chExt cx="9144000" cy="5485350"/>
          </a:xfrm>
        </p:grpSpPr>
        <p:pic>
          <p:nvPicPr>
            <p:cNvPr id="11" name="Picture 10"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12" name="Picture 11"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7240" y="1879320"/>
            <a:ext cx="3566160" cy="639762"/>
          </a:xfrm>
        </p:spPr>
        <p:txBody>
          <a:bodyPr anchor="b" anchorCtr="0">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7240" y="2590799"/>
            <a:ext cx="3566160" cy="3487739"/>
          </a:xfrm>
        </p:spPr>
        <p:txBody>
          <a:bodyPr>
            <a:normAutofit/>
          </a:bodyPr>
          <a:lstStyle>
            <a:lvl1pPr>
              <a:defRPr sz="2200"/>
            </a:lvl1pPr>
            <a:lvl2pPr>
              <a:defRPr sz="20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Text Placeholder 4"/>
          <p:cNvSpPr>
            <a:spLocks noGrp="1"/>
          </p:cNvSpPr>
          <p:nvPr>
            <p:ph type="body" sz="quarter" idx="3"/>
          </p:nvPr>
        </p:nvSpPr>
        <p:spPr>
          <a:xfrm>
            <a:off x="4766048" y="1879320"/>
            <a:ext cx="3566160" cy="639762"/>
          </a:xfrm>
        </p:spPr>
        <p:txBody>
          <a:bodyPr anchor="b" anchorCtr="0">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66048" y="2590799"/>
            <a:ext cx="3566160" cy="3487739"/>
          </a:xfrm>
        </p:spPr>
        <p:txBody>
          <a:bodyPr>
            <a:normAutofit/>
          </a:bodyPr>
          <a:lstStyle>
            <a:lvl1pPr>
              <a:defRPr sz="2200"/>
            </a:lvl1pPr>
            <a:lvl2pPr>
              <a:defRPr sz="20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7" name="Date Placeholder 6"/>
          <p:cNvSpPr>
            <a:spLocks noGrp="1"/>
          </p:cNvSpPr>
          <p:nvPr>
            <p:ph type="dt" sz="half" idx="10"/>
          </p:nvPr>
        </p:nvSpPr>
        <p:spPr/>
        <p:txBody>
          <a:bodyPr/>
          <a:lstStyle/>
          <a:p>
            <a:fld id="{06040A78-2A4B-4566-8626-79DE0D4C1085}" type="datetimeFigureOut">
              <a:rPr lang="en-US" smtClean="0"/>
              <a:t>10/11/2015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C526B6-F861-4D54-BBE9-4BB519D3F342}" type="slidenum">
              <a:rPr lang="en-US" smtClean="0"/>
              <a:t>‹#›</a:t>
            </a:fld>
            <a:endParaRPr lang="en-US"/>
          </a:p>
        </p:txBody>
      </p:sp>
      <p:pic>
        <p:nvPicPr>
          <p:cNvPr id="14" name="Picture 13" descr="Overlay-HorizontalBridge.jpg"/>
          <p:cNvPicPr>
            <a:picLocks noChangeAspect="1"/>
          </p:cNvPicPr>
          <p:nvPr/>
        </p:nvPicPr>
        <p:blipFill>
          <a:blip r:embed="rId3"/>
          <a:srcRect t="23425" r="61031" b="39764"/>
          <a:stretch>
            <a:fillRect/>
          </a:stretch>
        </p:blipFill>
        <p:spPr>
          <a:xfrm>
            <a:off x="4766048" y="2460812"/>
            <a:ext cx="3563348" cy="98613"/>
          </a:xfrm>
          <a:prstGeom prst="rect">
            <a:avLst/>
          </a:prstGeom>
          <a:solidFill>
            <a:schemeClr val="bg2">
              <a:lumMod val="40000"/>
              <a:lumOff val="60000"/>
            </a:schemeClr>
          </a:solidFill>
        </p:spPr>
      </p:pic>
      <p:pic>
        <p:nvPicPr>
          <p:cNvPr id="15" name="Picture 14" descr="Overlay-HorizontalBridge.jpg"/>
          <p:cNvPicPr>
            <a:picLocks noChangeAspect="1"/>
          </p:cNvPicPr>
          <p:nvPr/>
        </p:nvPicPr>
        <p:blipFill>
          <a:blip r:embed="rId3"/>
          <a:srcRect t="23425" r="61031" b="39764"/>
          <a:stretch>
            <a:fillRect/>
          </a:stretch>
        </p:blipFill>
        <p:spPr>
          <a:xfrm>
            <a:off x="780052" y="2460812"/>
            <a:ext cx="3563348" cy="98613"/>
          </a:xfrm>
          <a:prstGeom prst="rect">
            <a:avLst/>
          </a:prstGeom>
          <a:solidFill>
            <a:schemeClr val="bg2">
              <a:lumMod val="40000"/>
              <a:lumOff val="60000"/>
            </a:schemeClr>
          </a:solid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6" name="Group 5"/>
          <p:cNvGrpSpPr/>
          <p:nvPr/>
        </p:nvGrpSpPr>
        <p:grpSpPr>
          <a:xfrm>
            <a:off x="0" y="1372650"/>
            <a:ext cx="9144000" cy="5485350"/>
            <a:chOff x="0" y="1372650"/>
            <a:chExt cx="9144000" cy="5485350"/>
          </a:xfrm>
        </p:grpSpPr>
        <p:pic>
          <p:nvPicPr>
            <p:cNvPr id="7" name="Picture 6"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8" name="Picture 7"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6040A78-2A4B-4566-8626-79DE0D4C1085}" type="datetimeFigureOut">
              <a:rPr lang="en-US" smtClean="0"/>
              <a:t>10/11/2015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C526B6-F861-4D54-BBE9-4BB519D3F34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Blank.jpg"/>
          <p:cNvPicPr>
            <a:picLocks noChangeAspect="1"/>
          </p:cNvPicPr>
          <p:nvPr/>
        </p:nvPicPr>
        <p:blipFill>
          <a:blip r:embed="rId2"/>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06040A78-2A4B-4566-8626-79DE0D4C1085}" type="datetimeFigureOut">
              <a:rPr lang="en-US" smtClean="0"/>
              <a:t>10/11/2015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C526B6-F861-4D54-BBE9-4BB519D3F34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11"/>
          <p:cNvGrpSpPr/>
          <p:nvPr/>
        </p:nvGrpSpPr>
        <p:grpSpPr>
          <a:xfrm>
            <a:off x="4267200" y="0"/>
            <a:ext cx="4876800" cy="6858000"/>
            <a:chOff x="4267200" y="0"/>
            <a:chExt cx="4876800" cy="6858000"/>
          </a:xfrm>
        </p:grpSpPr>
        <p:pic>
          <p:nvPicPr>
            <p:cNvPr id="9" name="Picture 8" descr="Overlay-Blank.jpg"/>
            <p:cNvPicPr>
              <a:picLocks noChangeAspect="1"/>
            </p:cNvPicPr>
            <p:nvPr userDrawn="1"/>
          </p:nvPicPr>
          <p:blipFill>
            <a:blip r:embed="rId2"/>
            <a:srcRect l="4302" r="46875"/>
            <a:stretch>
              <a:fillRect/>
            </a:stretch>
          </p:blipFill>
          <p:spPr>
            <a:xfrm>
              <a:off x="4495800" y="0"/>
              <a:ext cx="464820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4267200" y="0"/>
              <a:ext cx="267891" cy="6858000"/>
            </a:xfrm>
            <a:prstGeom prst="rect">
              <a:avLst/>
            </a:prstGeom>
          </p:spPr>
        </p:pic>
      </p:grpSp>
      <p:sp>
        <p:nvSpPr>
          <p:cNvPr id="2" name="Title 1"/>
          <p:cNvSpPr>
            <a:spLocks noGrp="1"/>
          </p:cNvSpPr>
          <p:nvPr>
            <p:ph type="title"/>
          </p:nvPr>
        </p:nvSpPr>
        <p:spPr>
          <a:xfrm>
            <a:off x="381000" y="609600"/>
            <a:ext cx="3612776" cy="1537447"/>
          </a:xfrm>
        </p:spPr>
        <p:txBody>
          <a:bodyPr anchor="b"/>
          <a:lstStyle>
            <a:lvl1pPr algn="ctr">
              <a:lnSpc>
                <a:spcPct val="100000"/>
              </a:lnSpc>
              <a:defRPr sz="3600" b="0"/>
            </a:lvl1pPr>
          </a:lstStyle>
          <a:p>
            <a:r>
              <a:rPr lang="en-US" smtClean="0"/>
              <a:t>Click to edit Master title style</a:t>
            </a:r>
            <a:endParaRPr/>
          </a:p>
        </p:txBody>
      </p:sp>
      <p:sp>
        <p:nvSpPr>
          <p:cNvPr id="3" name="Content Placeholder 2"/>
          <p:cNvSpPr>
            <a:spLocks noGrp="1"/>
          </p:cNvSpPr>
          <p:nvPr>
            <p:ph idx="1"/>
          </p:nvPr>
        </p:nvSpPr>
        <p:spPr>
          <a:xfrm>
            <a:off x="4885859" y="381001"/>
            <a:ext cx="3813174" cy="5697537"/>
          </a:xfrm>
        </p:spPr>
        <p:txBody>
          <a:bodyPr>
            <a:normAutofit/>
          </a:bodyPr>
          <a:lstStyle>
            <a:lvl1pPr>
              <a:defRPr sz="2400" b="0"/>
            </a:lvl1pPr>
            <a:lvl2pPr>
              <a:defRPr sz="2200" b="0"/>
            </a:lvl2pPr>
            <a:lvl3pPr>
              <a:defRPr sz="2000" b="0"/>
            </a:lvl3pPr>
            <a:lvl4pPr>
              <a:defRPr sz="1800" b="0"/>
            </a:lvl4pPr>
            <a:lvl5pPr>
              <a:defRPr sz="1800" b="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Text Placeholder 3"/>
          <p:cNvSpPr>
            <a:spLocks noGrp="1"/>
          </p:cNvSpPr>
          <p:nvPr>
            <p:ph type="body" sz="half" idx="2"/>
          </p:nvPr>
        </p:nvSpPr>
        <p:spPr>
          <a:xfrm>
            <a:off x="381000" y="2209801"/>
            <a:ext cx="3612776" cy="3200400"/>
          </a:xfrm>
        </p:spPr>
        <p:txBody>
          <a:bodyPr>
            <a:normAutofit/>
          </a:bodyPr>
          <a:lstStyle>
            <a:lvl1pPr marL="0" indent="0" algn="ctr">
              <a:spcBef>
                <a:spcPts val="600"/>
              </a:spcBef>
              <a:buNone/>
              <a:defRPr sz="18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06040A78-2A4B-4566-8626-79DE0D4C1085}" type="datetimeFigureOut">
              <a:rPr lang="en-US" smtClean="0"/>
              <a:t>10/11/2015</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4267200" y="6356350"/>
            <a:ext cx="609600" cy="365125"/>
          </a:xfrm>
        </p:spPr>
        <p:txBody>
          <a:bodyPr/>
          <a:lstStyle>
            <a:lvl1pPr algn="ctr">
              <a:defRPr>
                <a:solidFill>
                  <a:schemeClr val="tx2">
                    <a:lumMod val="40000"/>
                    <a:lumOff val="60000"/>
                  </a:schemeClr>
                </a:solidFill>
              </a:defRPr>
            </a:lvl1pPr>
          </a:lstStyle>
          <a:p>
            <a:fld id="{3EC526B6-F861-4D54-BBE9-4BB519D3F34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2162" y="40341"/>
            <a:ext cx="7570787" cy="1411941"/>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92162" y="1761565"/>
            <a:ext cx="7570787" cy="428961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a:p>
            <a:pPr lvl="4"/>
            <a:endParaRPr dirty="0"/>
          </a:p>
        </p:txBody>
      </p:sp>
      <p:sp>
        <p:nvSpPr>
          <p:cNvPr id="4" name="Date Placeholder 3"/>
          <p:cNvSpPr>
            <a:spLocks noGrp="1"/>
          </p:cNvSpPr>
          <p:nvPr>
            <p:ph type="dt" sz="half" idx="2"/>
          </p:nvPr>
        </p:nvSpPr>
        <p:spPr>
          <a:xfrm>
            <a:off x="6651812" y="6356350"/>
            <a:ext cx="2133600" cy="365125"/>
          </a:xfrm>
          <a:prstGeom prst="rect">
            <a:avLst/>
          </a:prstGeom>
        </p:spPr>
        <p:txBody>
          <a:bodyPr vert="horz" lIns="91440" tIns="45720" rIns="91440" bIns="45720" rtlCol="0" anchor="ctr"/>
          <a:lstStyle>
            <a:lvl1pPr algn="r">
              <a:defRPr sz="1200" b="1">
                <a:solidFill>
                  <a:schemeClr val="tx2">
                    <a:lumMod val="40000"/>
                    <a:lumOff val="60000"/>
                  </a:schemeClr>
                </a:solidFill>
              </a:defRPr>
            </a:lvl1pPr>
          </a:lstStyle>
          <a:p>
            <a:fld id="{06040A78-2A4B-4566-8626-79DE0D4C1085}" type="datetimeFigureOut">
              <a:rPr lang="en-US" smtClean="0"/>
              <a:t>10/11/2015</a:t>
            </a:fld>
            <a:endParaRPr lang="en-US"/>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b="1">
                <a:solidFill>
                  <a:schemeClr val="tx2">
                    <a:lumMod val="40000"/>
                    <a:lumOff val="60000"/>
                  </a:schemeClr>
                </a:solidFill>
              </a:defRPr>
            </a:lvl1pPr>
          </a:lstStyle>
          <a:p>
            <a:fld id="{3EC526B6-F861-4D54-BBE9-4BB519D3F342}" type="slidenum">
              <a:rPr lang="en-US" smtClean="0"/>
              <a:t>‹#›</a:t>
            </a:fld>
            <a:endParaRPr lang="en-US"/>
          </a:p>
        </p:txBody>
      </p:sp>
      <p:sp>
        <p:nvSpPr>
          <p:cNvPr id="5" name="Footer Placeholder 4"/>
          <p:cNvSpPr>
            <a:spLocks noGrp="1"/>
          </p:cNvSpPr>
          <p:nvPr>
            <p:ph type="ftr" sz="quarter" idx="3"/>
          </p:nvPr>
        </p:nvSpPr>
        <p:spPr>
          <a:xfrm>
            <a:off x="372035" y="6356350"/>
            <a:ext cx="2895600" cy="365125"/>
          </a:xfrm>
          <a:prstGeom prst="rect">
            <a:avLst/>
          </a:prstGeom>
        </p:spPr>
        <p:txBody>
          <a:bodyPr vert="horz" lIns="91440" tIns="45720" rIns="91440" bIns="45720" rtlCol="0" anchor="ctr"/>
          <a:lstStyle>
            <a:lvl1pPr algn="l">
              <a:defRPr sz="1200" b="1">
                <a:solidFill>
                  <a:schemeClr val="tx2">
                    <a:lumMod val="40000"/>
                    <a:lumOff val="60000"/>
                  </a:schemeClr>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lnSpc>
          <a:spcPts val="6000"/>
        </a:lnSpc>
        <a:spcBef>
          <a:spcPct val="0"/>
        </a:spcBef>
        <a:buNone/>
        <a:defRPr sz="5400" kern="1200">
          <a:solidFill>
            <a:schemeClr val="tx2"/>
          </a:solidFill>
          <a:latin typeface="+mn-lt"/>
          <a:ea typeface="+mj-ea"/>
          <a:cs typeface="+mj-cs"/>
        </a:defRPr>
      </a:lvl1pPr>
    </p:titleStyle>
    <p:bodyStyle>
      <a:lvl1pPr marL="342900" indent="-342900" algn="l" defTabSz="914400" rtl="0" eaLnBrk="1" latinLnBrk="0" hangingPunct="1">
        <a:spcBef>
          <a:spcPts val="2400"/>
        </a:spcBef>
        <a:buClr>
          <a:schemeClr val="accent1">
            <a:lumMod val="60000"/>
            <a:lumOff val="40000"/>
          </a:schemeClr>
        </a:buClr>
        <a:buFont typeface="Candara" pitchFamily="34" charset="0"/>
        <a:buChar char="•"/>
        <a:defRPr sz="2800" kern="1200">
          <a:solidFill>
            <a:schemeClr val="tx2"/>
          </a:solidFill>
          <a:latin typeface="+mn-lt"/>
          <a:ea typeface="+mn-ea"/>
          <a:cs typeface="+mn-cs"/>
        </a:defRPr>
      </a:lvl1pPr>
      <a:lvl2pPr marL="685800" indent="-336550" algn="l" defTabSz="914400" rtl="0" eaLnBrk="1" latinLnBrk="0" hangingPunct="1">
        <a:spcBef>
          <a:spcPts val="600"/>
        </a:spcBef>
        <a:buClr>
          <a:schemeClr val="tx2"/>
        </a:buClr>
        <a:buFont typeface="Candara" pitchFamily="34" charset="0"/>
        <a:buChar char="•"/>
        <a:defRPr sz="2600" kern="1200">
          <a:solidFill>
            <a:schemeClr val="tx2"/>
          </a:solidFill>
          <a:latin typeface="+mn-lt"/>
          <a:ea typeface="+mn-ea"/>
          <a:cs typeface="+mn-cs"/>
        </a:defRPr>
      </a:lvl2pPr>
      <a:lvl3pPr marL="1035050" indent="-349250" algn="l" defTabSz="914400" rtl="0" eaLnBrk="1" latinLnBrk="0" hangingPunct="1">
        <a:spcBef>
          <a:spcPts val="600"/>
        </a:spcBef>
        <a:buClr>
          <a:schemeClr val="accent1">
            <a:lumMod val="60000"/>
            <a:lumOff val="40000"/>
          </a:schemeClr>
        </a:buClr>
        <a:buFont typeface="Candara" pitchFamily="34" charset="0"/>
        <a:buChar char="•"/>
        <a:defRPr sz="2400" kern="1200">
          <a:solidFill>
            <a:schemeClr val="tx2"/>
          </a:solidFill>
          <a:latin typeface="+mn-lt"/>
          <a:ea typeface="+mn-ea"/>
          <a:cs typeface="+mn-cs"/>
        </a:defRPr>
      </a:lvl3pPr>
      <a:lvl4pPr marL="1371600" indent="-336550" algn="l" defTabSz="914400" rtl="0" eaLnBrk="1" latinLnBrk="0" hangingPunct="1">
        <a:spcBef>
          <a:spcPts val="600"/>
        </a:spcBef>
        <a:buClr>
          <a:schemeClr val="tx2"/>
        </a:buClr>
        <a:buFont typeface="Candara" pitchFamily="34" charset="0"/>
        <a:buChar char="•"/>
        <a:defRPr sz="2200" kern="1200">
          <a:solidFill>
            <a:schemeClr val="tx2"/>
          </a:solidFill>
          <a:latin typeface="+mn-lt"/>
          <a:ea typeface="+mn-ea"/>
          <a:cs typeface="+mn-cs"/>
        </a:defRPr>
      </a:lvl4pPr>
      <a:lvl5pPr marL="1720850" indent="-349250" algn="l" defTabSz="914400" rtl="0" eaLnBrk="1" latinLnBrk="0" hangingPunct="1">
        <a:spcBef>
          <a:spcPts val="600"/>
        </a:spcBef>
        <a:buClr>
          <a:schemeClr val="accent1">
            <a:lumMod val="60000"/>
            <a:lumOff val="40000"/>
          </a:schemeClr>
        </a:buClr>
        <a:buFont typeface="Candara" pitchFamily="34" charset="0"/>
        <a:buChar char="•"/>
        <a:defRPr sz="2000" kern="1200">
          <a:solidFill>
            <a:schemeClr val="tx2"/>
          </a:solidFill>
          <a:latin typeface="+mn-lt"/>
          <a:ea typeface="+mn-ea"/>
          <a:cs typeface="+mn-cs"/>
        </a:defRPr>
      </a:lvl5pPr>
      <a:lvl6pPr marL="2055813" indent="-344488" algn="l" defTabSz="914400" rtl="0" eaLnBrk="1" latinLnBrk="0" hangingPunct="1">
        <a:spcBef>
          <a:spcPct val="20000"/>
        </a:spcBef>
        <a:buFont typeface="Arial" pitchFamily="34" charset="0"/>
        <a:buChar char="•"/>
        <a:defRPr lang="en-US" sz="2000" kern="1200" dirty="0" smtClean="0">
          <a:solidFill>
            <a:schemeClr val="tx2"/>
          </a:solidFill>
          <a:latin typeface="+mn-lt"/>
          <a:ea typeface="+mn-ea"/>
          <a:cs typeface="+mn-cs"/>
        </a:defRPr>
      </a:lvl6pPr>
      <a:lvl7pPr marL="2398713" indent="-344488" algn="l" defTabSz="914400" rtl="0" eaLnBrk="1" latinLnBrk="0" hangingPunct="1">
        <a:spcBef>
          <a:spcPct val="20000"/>
        </a:spcBef>
        <a:buClr>
          <a:schemeClr val="accent1">
            <a:lumMod val="60000"/>
            <a:lumOff val="40000"/>
          </a:schemeClr>
        </a:buClr>
        <a:buFont typeface="Arial" pitchFamily="34" charset="0"/>
        <a:buChar char="•"/>
        <a:defRPr lang="en-US" sz="2000" kern="1200" dirty="0" smtClean="0">
          <a:solidFill>
            <a:schemeClr val="tx2"/>
          </a:solidFill>
          <a:latin typeface="+mn-lt"/>
          <a:ea typeface="+mn-ea"/>
          <a:cs typeface="+mn-cs"/>
        </a:defRPr>
      </a:lvl7pPr>
      <a:lvl8pPr marL="2743200" indent="-344488" algn="l" defTabSz="914400" rtl="0" eaLnBrk="1" latinLnBrk="0" hangingPunct="1">
        <a:spcBef>
          <a:spcPct val="20000"/>
        </a:spcBef>
        <a:buFont typeface="Arial" pitchFamily="34" charset="0"/>
        <a:buChar char="•"/>
        <a:defRPr lang="en-US" sz="2000" kern="1200" dirty="0" smtClean="0">
          <a:solidFill>
            <a:schemeClr val="tx2"/>
          </a:solidFill>
          <a:latin typeface="+mn-lt"/>
          <a:ea typeface="+mn-ea"/>
          <a:cs typeface="+mn-cs"/>
        </a:defRPr>
      </a:lvl8pPr>
      <a:lvl9pPr marL="3087688" indent="-344488" algn="l" defTabSz="914400" rtl="0" eaLnBrk="1" latinLnBrk="0" hangingPunct="1">
        <a:spcBef>
          <a:spcPct val="20000"/>
        </a:spcBef>
        <a:buClr>
          <a:schemeClr val="accent1">
            <a:lumMod val="60000"/>
            <a:lumOff val="40000"/>
          </a:schemeClr>
        </a:buClr>
        <a:buFont typeface="Arial" pitchFamily="34" charset="0"/>
        <a:buChar char="•"/>
        <a:defRPr lang="en-US" sz="2000" kern="1200" dirty="0" smtClean="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smtClean="0"/>
              <a:t>COOPERATIVE LEARNING &amp;</a:t>
            </a:r>
            <a:br>
              <a:rPr lang="en-US" sz="6000" dirty="0" smtClean="0"/>
            </a:br>
            <a:r>
              <a:rPr lang="en-US" sz="6000" dirty="0" smtClean="0"/>
              <a:t>INTER-PERSONAL INTELLIGENCE</a:t>
            </a:r>
            <a:br>
              <a:rPr lang="en-US" sz="6000" dirty="0" smtClean="0"/>
            </a:br>
            <a:r>
              <a:rPr lang="en-US" sz="6000" dirty="0" smtClean="0"/>
              <a:t>IN THE CLASSROOMS</a:t>
            </a:r>
            <a:endParaRPr lang="en-US" sz="6000" dirty="0"/>
          </a:p>
        </p:txBody>
      </p:sp>
      <p:sp>
        <p:nvSpPr>
          <p:cNvPr id="3" name="Subtitle 2"/>
          <p:cNvSpPr>
            <a:spLocks noGrp="1"/>
          </p:cNvSpPr>
          <p:nvPr>
            <p:ph type="subTitle" idx="1"/>
          </p:nvPr>
        </p:nvSpPr>
        <p:spPr/>
        <p:txBody>
          <a:bodyPr>
            <a:normAutofit fontScale="92500" lnSpcReduction="20000"/>
          </a:bodyPr>
          <a:lstStyle/>
          <a:p>
            <a:endParaRPr lang="en-US" dirty="0" smtClean="0"/>
          </a:p>
          <a:p>
            <a:endParaRPr lang="en-US" dirty="0"/>
          </a:p>
          <a:p>
            <a:r>
              <a:rPr lang="en-US" dirty="0" smtClean="0"/>
              <a:t>Assoc. Prof. Dr. </a:t>
            </a:r>
            <a:r>
              <a:rPr lang="en-US" dirty="0" err="1" smtClean="0"/>
              <a:t>Onur</a:t>
            </a:r>
            <a:r>
              <a:rPr lang="en-US" dirty="0" smtClean="0"/>
              <a:t> KÖKSAL</a:t>
            </a:r>
            <a:endParaRPr lang="en-US" dirty="0"/>
          </a:p>
        </p:txBody>
      </p:sp>
    </p:spTree>
    <p:extLst>
      <p:ext uri="{BB962C8B-B14F-4D97-AF65-F5344CB8AC3E}">
        <p14:creationId xmlns:p14="http://schemas.microsoft.com/office/powerpoint/2010/main" val="3836662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Cooperative Learning</a:t>
            </a:r>
          </a:p>
        </p:txBody>
      </p:sp>
      <p:sp>
        <p:nvSpPr>
          <p:cNvPr id="3" name="Content Placeholder 2"/>
          <p:cNvSpPr>
            <a:spLocks noGrp="1"/>
          </p:cNvSpPr>
          <p:nvPr>
            <p:ph idx="1"/>
          </p:nvPr>
        </p:nvSpPr>
        <p:spPr/>
        <p:txBody>
          <a:bodyPr/>
          <a:lstStyle/>
          <a:p>
            <a:pPr marL="0" indent="0">
              <a:buNone/>
            </a:pPr>
            <a:r>
              <a:rPr lang="en-US" b="1" dirty="0" smtClean="0"/>
              <a:t>4. </a:t>
            </a:r>
            <a:r>
              <a:rPr lang="en-US" b="1" dirty="0"/>
              <a:t>Appropriate use of collaborative </a:t>
            </a:r>
            <a:r>
              <a:rPr lang="en-US" b="1" dirty="0" smtClean="0"/>
              <a:t>skills</a:t>
            </a:r>
          </a:p>
          <a:p>
            <a:pPr marL="0" indent="0" algn="ctr">
              <a:buNone/>
            </a:pPr>
            <a:r>
              <a:rPr lang="en-US" b="1" dirty="0" smtClean="0"/>
              <a:t> </a:t>
            </a:r>
            <a:r>
              <a:rPr lang="en-US" dirty="0"/>
              <a:t>Students are encouraged and helped to develop </a:t>
            </a:r>
            <a:r>
              <a:rPr lang="en-US" dirty="0" smtClean="0"/>
              <a:t>and practice </a:t>
            </a:r>
            <a:r>
              <a:rPr lang="en-US" dirty="0"/>
              <a:t>trust-building, leadership, decision-making, communication, and conflict </a:t>
            </a:r>
            <a:r>
              <a:rPr lang="en-US" dirty="0" smtClean="0"/>
              <a:t>management </a:t>
            </a:r>
            <a:r>
              <a:rPr lang="sv-SE" dirty="0" err="1" smtClean="0"/>
              <a:t>skills</a:t>
            </a:r>
            <a:r>
              <a:rPr lang="sv-SE" dirty="0"/>
              <a:t>.</a:t>
            </a:r>
            <a:endParaRPr lang="en-US" dirty="0"/>
          </a:p>
        </p:txBody>
      </p:sp>
      <p:pic>
        <p:nvPicPr>
          <p:cNvPr id="4" name="Picture 3" descr="collaborative-work.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2016" y="4327996"/>
            <a:ext cx="5839314" cy="2260600"/>
          </a:xfrm>
          <a:prstGeom prst="rect">
            <a:avLst/>
          </a:prstGeom>
        </p:spPr>
      </p:pic>
    </p:spTree>
    <p:extLst>
      <p:ext uri="{BB962C8B-B14F-4D97-AF65-F5344CB8AC3E}">
        <p14:creationId xmlns:p14="http://schemas.microsoft.com/office/powerpoint/2010/main" val="565951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Cooperative Learning</a:t>
            </a:r>
          </a:p>
        </p:txBody>
      </p:sp>
      <p:sp>
        <p:nvSpPr>
          <p:cNvPr id="3" name="Content Placeholder 2"/>
          <p:cNvSpPr>
            <a:spLocks noGrp="1"/>
          </p:cNvSpPr>
          <p:nvPr>
            <p:ph idx="1"/>
          </p:nvPr>
        </p:nvSpPr>
        <p:spPr/>
        <p:txBody>
          <a:bodyPr>
            <a:normAutofit fontScale="70000" lnSpcReduction="20000"/>
          </a:bodyPr>
          <a:lstStyle/>
          <a:p>
            <a:pPr marL="0" indent="0">
              <a:buNone/>
            </a:pPr>
            <a:r>
              <a:rPr lang="en-US" b="1" dirty="0"/>
              <a:t>4. Appropriate use of collaborative </a:t>
            </a:r>
            <a:r>
              <a:rPr lang="en-US" b="1" dirty="0" smtClean="0"/>
              <a:t>skills</a:t>
            </a:r>
            <a:endParaRPr lang="en-US" b="1" dirty="0"/>
          </a:p>
          <a:p>
            <a:r>
              <a:rPr lang="en-US" dirty="0" smtClean="0"/>
              <a:t>Communication</a:t>
            </a:r>
          </a:p>
          <a:p>
            <a:r>
              <a:rPr lang="en-US" dirty="0" smtClean="0"/>
              <a:t>Leadership</a:t>
            </a:r>
          </a:p>
          <a:p>
            <a:r>
              <a:rPr lang="en-US" dirty="0" smtClean="0"/>
              <a:t>Decision-making</a:t>
            </a:r>
          </a:p>
          <a:p>
            <a:r>
              <a:rPr lang="en-US" dirty="0" smtClean="0"/>
              <a:t>Conflict management</a:t>
            </a:r>
          </a:p>
          <a:p>
            <a:r>
              <a:rPr lang="en-US" dirty="0" smtClean="0"/>
              <a:t>Active listening</a:t>
            </a:r>
          </a:p>
          <a:p>
            <a:r>
              <a:rPr lang="en-US" dirty="0" smtClean="0"/>
              <a:t>Compromising </a:t>
            </a:r>
          </a:p>
          <a:p>
            <a:r>
              <a:rPr lang="en-US" dirty="0" smtClean="0"/>
              <a:t>Challenging ideas not people</a:t>
            </a:r>
          </a:p>
          <a:p>
            <a:endParaRPr lang="en-US" dirty="0"/>
          </a:p>
        </p:txBody>
      </p:sp>
      <p:pic>
        <p:nvPicPr>
          <p:cNvPr id="4" name="Picture 3" descr="img-collaborati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2260599"/>
            <a:ext cx="4070184" cy="3403911"/>
          </a:xfrm>
          <a:prstGeom prst="rect">
            <a:avLst/>
          </a:prstGeom>
        </p:spPr>
      </p:pic>
    </p:spTree>
    <p:extLst>
      <p:ext uri="{BB962C8B-B14F-4D97-AF65-F5344CB8AC3E}">
        <p14:creationId xmlns:p14="http://schemas.microsoft.com/office/powerpoint/2010/main" val="267250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Cooperative Learning</a:t>
            </a:r>
          </a:p>
        </p:txBody>
      </p:sp>
      <p:sp>
        <p:nvSpPr>
          <p:cNvPr id="3" name="Content Placeholder 2"/>
          <p:cNvSpPr>
            <a:spLocks noGrp="1"/>
          </p:cNvSpPr>
          <p:nvPr>
            <p:ph idx="1"/>
          </p:nvPr>
        </p:nvSpPr>
        <p:spPr/>
        <p:txBody>
          <a:bodyPr/>
          <a:lstStyle/>
          <a:p>
            <a:pPr marL="0" indent="0">
              <a:buNone/>
            </a:pPr>
            <a:r>
              <a:rPr lang="en-US" b="1" dirty="0" smtClean="0"/>
              <a:t>5. Group processing</a:t>
            </a:r>
          </a:p>
          <a:p>
            <a:pPr marL="0" indent="0" algn="ctr">
              <a:buNone/>
            </a:pPr>
            <a:r>
              <a:rPr lang="en-US" dirty="0" smtClean="0"/>
              <a:t>Team </a:t>
            </a:r>
            <a:r>
              <a:rPr lang="en-US" dirty="0"/>
              <a:t>members set group goals, periodically assess what they are doing </a:t>
            </a:r>
            <a:r>
              <a:rPr lang="en-US" dirty="0" smtClean="0"/>
              <a:t>well as </a:t>
            </a:r>
            <a:r>
              <a:rPr lang="en-US" dirty="0"/>
              <a:t>a team, and identify changes they will make to function more effectively in the future.</a:t>
            </a:r>
          </a:p>
        </p:txBody>
      </p:sp>
      <p:pic>
        <p:nvPicPr>
          <p:cNvPr id="4" name="Picture 3" descr="427702.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8803" y="4321379"/>
            <a:ext cx="5561945" cy="2209233"/>
          </a:xfrm>
          <a:prstGeom prst="rect">
            <a:avLst/>
          </a:prstGeom>
        </p:spPr>
      </p:pic>
    </p:spTree>
    <p:extLst>
      <p:ext uri="{BB962C8B-B14F-4D97-AF65-F5344CB8AC3E}">
        <p14:creationId xmlns:p14="http://schemas.microsoft.com/office/powerpoint/2010/main" val="2978649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Cooperative Learning</a:t>
            </a:r>
          </a:p>
        </p:txBody>
      </p:sp>
      <p:sp>
        <p:nvSpPr>
          <p:cNvPr id="3" name="Content Placeholder 2"/>
          <p:cNvSpPr>
            <a:spLocks noGrp="1"/>
          </p:cNvSpPr>
          <p:nvPr>
            <p:ph idx="1"/>
          </p:nvPr>
        </p:nvSpPr>
        <p:spPr/>
        <p:txBody>
          <a:bodyPr/>
          <a:lstStyle/>
          <a:p>
            <a:pPr marL="0" indent="0">
              <a:buNone/>
            </a:pPr>
            <a:r>
              <a:rPr lang="en-US" b="1" dirty="0"/>
              <a:t>5. Group </a:t>
            </a:r>
            <a:r>
              <a:rPr lang="en-US" b="1" dirty="0" smtClean="0"/>
              <a:t>processing</a:t>
            </a:r>
            <a:endParaRPr lang="en-US" b="1" dirty="0"/>
          </a:p>
          <a:p>
            <a:pPr marL="0" indent="0">
              <a:buNone/>
            </a:pPr>
            <a:r>
              <a:rPr lang="en-US" dirty="0" smtClean="0"/>
              <a:t>Give students time to  analyze how well their teams are doing  with;</a:t>
            </a:r>
          </a:p>
          <a:p>
            <a:r>
              <a:rPr lang="en-US" dirty="0" smtClean="0"/>
              <a:t>Learning tasks</a:t>
            </a:r>
          </a:p>
          <a:p>
            <a:r>
              <a:rPr lang="en-US" dirty="0" smtClean="0"/>
              <a:t>Social skill</a:t>
            </a:r>
          </a:p>
          <a:p>
            <a:r>
              <a:rPr lang="en-US" dirty="0" smtClean="0"/>
              <a:t>Self-assessment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4352" y="3076259"/>
            <a:ext cx="3618597" cy="3035942"/>
          </a:xfrm>
          <a:prstGeom prst="rect">
            <a:avLst/>
          </a:prstGeom>
        </p:spPr>
      </p:pic>
    </p:spTree>
    <p:extLst>
      <p:ext uri="{BB962C8B-B14F-4D97-AF65-F5344CB8AC3E}">
        <p14:creationId xmlns:p14="http://schemas.microsoft.com/office/powerpoint/2010/main" val="32192428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Cooperative Learning</a:t>
            </a:r>
          </a:p>
        </p:txBody>
      </p:sp>
      <p:sp>
        <p:nvSpPr>
          <p:cNvPr id="3" name="Content Placeholder 2"/>
          <p:cNvSpPr>
            <a:spLocks noGrp="1"/>
          </p:cNvSpPr>
          <p:nvPr>
            <p:ph idx="1"/>
          </p:nvPr>
        </p:nvSpPr>
        <p:spPr/>
        <p:txBody>
          <a:bodyPr/>
          <a:lstStyle/>
          <a:p>
            <a:pPr marL="0" indent="0" algn="ctr">
              <a:buNone/>
            </a:pPr>
            <a:r>
              <a:rPr lang="en-US" dirty="0"/>
              <a:t>Cooperative learning is not simply a synonym for students working in groups. A learning exercise </a:t>
            </a:r>
            <a:r>
              <a:rPr lang="en-US" dirty="0" smtClean="0"/>
              <a:t>only qualifies </a:t>
            </a:r>
            <a:r>
              <a:rPr lang="en-US" dirty="0"/>
              <a:t>as cooperative learning to the extent that the five listed elements are present.</a:t>
            </a:r>
          </a:p>
        </p:txBody>
      </p:sp>
      <p:pic>
        <p:nvPicPr>
          <p:cNvPr id="4" name="Picture 3" descr="Cooperative Learning 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2597" y="3746126"/>
            <a:ext cx="5386767" cy="2911134"/>
          </a:xfrm>
          <a:prstGeom prst="rect">
            <a:avLst/>
          </a:prstGeom>
        </p:spPr>
      </p:pic>
    </p:spTree>
    <p:extLst>
      <p:ext uri="{BB962C8B-B14F-4D97-AF65-F5344CB8AC3E}">
        <p14:creationId xmlns:p14="http://schemas.microsoft.com/office/powerpoint/2010/main" val="858294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Cooperative </a:t>
            </a:r>
            <a:r>
              <a:rPr lang="en-US" dirty="0" smtClean="0"/>
              <a:t>Learning </a:t>
            </a:r>
            <a:br>
              <a:rPr lang="en-US" dirty="0" smtClean="0"/>
            </a:br>
            <a:r>
              <a:rPr lang="en-US" dirty="0" smtClean="0"/>
              <a:t>in the Classroom</a:t>
            </a:r>
            <a:endParaRPr lang="en-US" dirty="0"/>
          </a:p>
        </p:txBody>
      </p:sp>
      <p:sp>
        <p:nvSpPr>
          <p:cNvPr id="3" name="Content Placeholder 2"/>
          <p:cNvSpPr>
            <a:spLocks noGrp="1"/>
          </p:cNvSpPr>
          <p:nvPr>
            <p:ph idx="1"/>
          </p:nvPr>
        </p:nvSpPr>
        <p:spPr/>
        <p:txBody>
          <a:bodyPr>
            <a:normAutofit/>
          </a:bodyPr>
          <a:lstStyle/>
          <a:p>
            <a:pPr marL="0" indent="0">
              <a:buNone/>
            </a:pPr>
            <a:r>
              <a:rPr lang="en-US" dirty="0"/>
              <a:t>Cooperative learning can be used in for any type of assignment that can be given to students in </a:t>
            </a:r>
            <a:r>
              <a:rPr lang="en-US" dirty="0" smtClean="0"/>
              <a:t>lecture, classes</a:t>
            </a:r>
            <a:r>
              <a:rPr lang="en-US" dirty="0"/>
              <a:t>, laboratories, or project-based courses</a:t>
            </a:r>
            <a:r>
              <a:rPr lang="en-US" dirty="0" smtClean="0"/>
              <a:t>. Some of the structures that can be used are; </a:t>
            </a:r>
          </a:p>
          <a:p>
            <a:pPr marL="0" indent="0">
              <a:buNone/>
            </a:pPr>
            <a:r>
              <a:rPr lang="de-DE" dirty="0" smtClean="0"/>
              <a:t>. Problem Sets		</a:t>
            </a:r>
            <a:r>
              <a:rPr lang="de-DE" dirty="0"/>
              <a:t>.</a:t>
            </a:r>
            <a:r>
              <a:rPr lang="nl-NL" dirty="0"/>
              <a:t> Peer Editing	</a:t>
            </a:r>
            <a:r>
              <a:rPr lang="de-DE" dirty="0" smtClean="0"/>
              <a:t>	</a:t>
            </a:r>
          </a:p>
          <a:p>
            <a:pPr marL="0" indent="0">
              <a:buNone/>
            </a:pPr>
            <a:r>
              <a:rPr lang="pl-PL" dirty="0" smtClean="0"/>
              <a:t>. </a:t>
            </a:r>
            <a:r>
              <a:rPr lang="pl-PL" dirty="0" err="1" smtClean="0"/>
              <a:t>Jigsaw</a:t>
            </a:r>
            <a:r>
              <a:rPr lang="pl-PL" dirty="0" smtClean="0"/>
              <a:t>		</a:t>
            </a:r>
            <a:r>
              <a:rPr lang="en-US" dirty="0" smtClean="0"/>
              <a:t>. </a:t>
            </a:r>
            <a:r>
              <a:rPr lang="en-US" dirty="0"/>
              <a:t>Laboratories and Projects</a:t>
            </a:r>
            <a:r>
              <a:rPr lang="de-DE" dirty="0" smtClean="0"/>
              <a:t>	</a:t>
            </a:r>
          </a:p>
          <a:p>
            <a:pPr marL="0" indent="0">
              <a:buNone/>
            </a:pPr>
            <a:endParaRPr lang="de-DE" dirty="0" smtClean="0"/>
          </a:p>
          <a:p>
            <a:pPr marL="0" indent="0">
              <a:buNone/>
            </a:pPr>
            <a:endParaRPr lang="en-US" dirty="0"/>
          </a:p>
        </p:txBody>
      </p:sp>
    </p:spTree>
    <p:extLst>
      <p:ext uri="{BB962C8B-B14F-4D97-AF65-F5344CB8AC3E}">
        <p14:creationId xmlns:p14="http://schemas.microsoft.com/office/powerpoint/2010/main" val="20317226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Cooperative Learning </a:t>
            </a:r>
            <a:r>
              <a:rPr lang="en-US" dirty="0" smtClean="0"/>
              <a:t/>
            </a:r>
            <a:br>
              <a:rPr lang="en-US" dirty="0" smtClean="0"/>
            </a:br>
            <a:r>
              <a:rPr lang="en-US" dirty="0" smtClean="0"/>
              <a:t>in </a:t>
            </a:r>
            <a:r>
              <a:rPr lang="en-US" dirty="0"/>
              <a:t>the Classroom</a:t>
            </a:r>
          </a:p>
        </p:txBody>
      </p:sp>
      <p:sp>
        <p:nvSpPr>
          <p:cNvPr id="3" name="Content Placeholder 2"/>
          <p:cNvSpPr>
            <a:spLocks noGrp="1"/>
          </p:cNvSpPr>
          <p:nvPr>
            <p:ph idx="1"/>
          </p:nvPr>
        </p:nvSpPr>
        <p:spPr/>
        <p:txBody>
          <a:bodyPr>
            <a:normAutofit fontScale="92500" lnSpcReduction="10000"/>
          </a:bodyPr>
          <a:lstStyle/>
          <a:p>
            <a:pPr marL="0" indent="0" algn="ctr">
              <a:buNone/>
            </a:pPr>
            <a:r>
              <a:rPr lang="de-DE" b="1" dirty="0"/>
              <a:t>Problem </a:t>
            </a:r>
            <a:r>
              <a:rPr lang="de-DE" b="1" dirty="0" smtClean="0"/>
              <a:t>Sets: </a:t>
            </a:r>
            <a:r>
              <a:rPr lang="en-US" dirty="0" smtClean="0"/>
              <a:t>Students </a:t>
            </a:r>
            <a:r>
              <a:rPr lang="en-US" dirty="0"/>
              <a:t>complete some or most of their homework assignments in teams. The teams are encouraged </a:t>
            </a:r>
            <a:r>
              <a:rPr lang="en-US" dirty="0" smtClean="0"/>
              <a:t>to include </a:t>
            </a:r>
            <a:r>
              <a:rPr lang="en-US" dirty="0"/>
              <a:t>only the names of actual participants on the solution set that they hand in. The students </a:t>
            </a:r>
            <a:r>
              <a:rPr lang="en-US" dirty="0" smtClean="0"/>
              <a:t>are initially </a:t>
            </a:r>
            <a:r>
              <a:rPr lang="en-US" dirty="0"/>
              <a:t>disinclined to leave anyone’s name off, but eventually they get tired of letting </a:t>
            </a:r>
            <a:r>
              <a:rPr lang="en-US" dirty="0" smtClean="0"/>
              <a:t>nonparticipants (</a:t>
            </a:r>
            <a:r>
              <a:rPr lang="en-US" dirty="0"/>
              <a:t>“hitchhikers,” in cooperative learning parlance) get good grades for work they didn’t do and begin </a:t>
            </a:r>
            <a:r>
              <a:rPr lang="en-US" dirty="0" smtClean="0"/>
              <a:t>to omit </a:t>
            </a:r>
            <a:r>
              <a:rPr lang="en-US" dirty="0"/>
              <a:t>names, at which point many hitchhikers—unhappy about getting zeroes on assignments—</a:t>
            </a:r>
            <a:r>
              <a:rPr lang="en-US" dirty="0" smtClean="0"/>
              <a:t>start cooperating</a:t>
            </a:r>
            <a:r>
              <a:rPr lang="en-US" dirty="0"/>
              <a:t>.</a:t>
            </a:r>
            <a:endParaRPr lang="en-US" b="1" dirty="0"/>
          </a:p>
        </p:txBody>
      </p:sp>
    </p:spTree>
    <p:extLst>
      <p:ext uri="{BB962C8B-B14F-4D97-AF65-F5344CB8AC3E}">
        <p14:creationId xmlns:p14="http://schemas.microsoft.com/office/powerpoint/2010/main" val="12208469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Cooperative Learning </a:t>
            </a:r>
            <a:r>
              <a:rPr lang="en-US" dirty="0" smtClean="0"/>
              <a:t/>
            </a:r>
            <a:br>
              <a:rPr lang="en-US" dirty="0" smtClean="0"/>
            </a:br>
            <a:r>
              <a:rPr lang="en-US" dirty="0" smtClean="0"/>
              <a:t>in </a:t>
            </a:r>
            <a:r>
              <a:rPr lang="en-US" dirty="0"/>
              <a:t>the Classroom</a:t>
            </a:r>
          </a:p>
        </p:txBody>
      </p:sp>
      <p:sp>
        <p:nvSpPr>
          <p:cNvPr id="3" name="Content Placeholder 2"/>
          <p:cNvSpPr>
            <a:spLocks noGrp="1"/>
          </p:cNvSpPr>
          <p:nvPr>
            <p:ph idx="1"/>
          </p:nvPr>
        </p:nvSpPr>
        <p:spPr/>
        <p:txBody>
          <a:bodyPr>
            <a:normAutofit/>
          </a:bodyPr>
          <a:lstStyle/>
          <a:p>
            <a:pPr marL="0" indent="0" algn="ctr">
              <a:buNone/>
            </a:pPr>
            <a:r>
              <a:rPr lang="en-US" b="1" dirty="0" smtClean="0"/>
              <a:t>Problem Sets: </a:t>
            </a:r>
            <a:r>
              <a:rPr lang="en-US" dirty="0"/>
              <a:t>The team gets a grade for the assignment, but eventually the performance of each team </a:t>
            </a:r>
            <a:r>
              <a:rPr lang="en-US" dirty="0" smtClean="0"/>
              <a:t>member should </a:t>
            </a:r>
            <a:r>
              <a:rPr lang="en-US" dirty="0"/>
              <a:t>be assessed and the results used to adjust the average team homework grade separately for </a:t>
            </a:r>
            <a:r>
              <a:rPr lang="en-US" dirty="0" smtClean="0"/>
              <a:t>each team </a:t>
            </a:r>
            <a:r>
              <a:rPr lang="en-US" dirty="0"/>
              <a:t>member. </a:t>
            </a:r>
            <a:endParaRPr lang="en-US" dirty="0" smtClean="0"/>
          </a:p>
          <a:p>
            <a:pPr marL="0" indent="0" algn="ctr">
              <a:buNone/>
            </a:pPr>
            <a:endParaRPr lang="en-US" dirty="0"/>
          </a:p>
        </p:txBody>
      </p:sp>
      <p:pic>
        <p:nvPicPr>
          <p:cNvPr id="4" name="Picture 3" descr="bog_groupwork_tcm4-41902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8900" y="4075301"/>
            <a:ext cx="3863662" cy="2575775"/>
          </a:xfrm>
          <a:prstGeom prst="rect">
            <a:avLst/>
          </a:prstGeom>
        </p:spPr>
      </p:pic>
    </p:spTree>
    <p:extLst>
      <p:ext uri="{BB962C8B-B14F-4D97-AF65-F5344CB8AC3E}">
        <p14:creationId xmlns:p14="http://schemas.microsoft.com/office/powerpoint/2010/main" val="18524917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Cooperative Learning </a:t>
            </a:r>
            <a:r>
              <a:rPr lang="en-US" dirty="0" smtClean="0"/>
              <a:t/>
            </a:r>
            <a:br>
              <a:rPr lang="en-US" dirty="0" smtClean="0"/>
            </a:br>
            <a:r>
              <a:rPr lang="en-US" dirty="0" smtClean="0"/>
              <a:t>in </a:t>
            </a:r>
            <a:r>
              <a:rPr lang="en-US" dirty="0"/>
              <a:t>the Classroom</a:t>
            </a:r>
          </a:p>
        </p:txBody>
      </p:sp>
      <p:sp>
        <p:nvSpPr>
          <p:cNvPr id="3" name="Content Placeholder 2"/>
          <p:cNvSpPr>
            <a:spLocks noGrp="1"/>
          </p:cNvSpPr>
          <p:nvPr>
            <p:ph idx="1"/>
          </p:nvPr>
        </p:nvSpPr>
        <p:spPr/>
        <p:txBody>
          <a:bodyPr/>
          <a:lstStyle/>
          <a:p>
            <a:pPr marL="0" indent="0" algn="ctr">
              <a:buNone/>
            </a:pPr>
            <a:r>
              <a:rPr lang="en-US" b="1" dirty="0"/>
              <a:t>Laboratories and </a:t>
            </a:r>
            <a:r>
              <a:rPr lang="en-US" b="1" dirty="0" smtClean="0"/>
              <a:t>Projects: </a:t>
            </a:r>
            <a:r>
              <a:rPr lang="en-US" dirty="0" smtClean="0"/>
              <a:t>Laboratories </a:t>
            </a:r>
            <a:r>
              <a:rPr lang="en-US" dirty="0"/>
              <a:t>and projects may be carried out by teams (as they often are in traditional curricula), </a:t>
            </a:r>
            <a:r>
              <a:rPr lang="en-US" dirty="0" smtClean="0"/>
              <a:t>except that </a:t>
            </a:r>
            <a:r>
              <a:rPr lang="en-US" dirty="0"/>
              <a:t>again the team grades should be adjusted for individual performance</a:t>
            </a:r>
            <a:r>
              <a:rPr lang="en-US" dirty="0" smtClean="0"/>
              <a:t>.</a:t>
            </a:r>
          </a:p>
          <a:p>
            <a:pPr algn="ctr"/>
            <a:endParaRPr lang="en-US" b="1" dirty="0"/>
          </a:p>
        </p:txBody>
      </p:sp>
      <p:pic>
        <p:nvPicPr>
          <p:cNvPr id="4" name="Picture 3" descr="project5d.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744443" y="3917576"/>
            <a:ext cx="3424412" cy="2207819"/>
          </a:xfrm>
          <a:prstGeom prst="rect">
            <a:avLst/>
          </a:prstGeom>
        </p:spPr>
      </p:pic>
      <p:pic>
        <p:nvPicPr>
          <p:cNvPr id="6" name="Picture 5"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7921" y="3917575"/>
            <a:ext cx="3222367" cy="2207819"/>
          </a:xfrm>
          <a:prstGeom prst="rect">
            <a:avLst/>
          </a:prstGeom>
        </p:spPr>
      </p:pic>
    </p:spTree>
    <p:extLst>
      <p:ext uri="{BB962C8B-B14F-4D97-AF65-F5344CB8AC3E}">
        <p14:creationId xmlns:p14="http://schemas.microsoft.com/office/powerpoint/2010/main" val="28257513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Cooperative Learning </a:t>
            </a:r>
            <a:r>
              <a:rPr lang="en-US" dirty="0" smtClean="0"/>
              <a:t/>
            </a:r>
            <a:br>
              <a:rPr lang="en-US" dirty="0" smtClean="0"/>
            </a:br>
            <a:r>
              <a:rPr lang="en-US" dirty="0" smtClean="0"/>
              <a:t>in </a:t>
            </a:r>
            <a:r>
              <a:rPr lang="en-US" dirty="0"/>
              <a:t>the Classroom</a:t>
            </a:r>
          </a:p>
        </p:txBody>
      </p:sp>
      <p:sp>
        <p:nvSpPr>
          <p:cNvPr id="3" name="Content Placeholder 2"/>
          <p:cNvSpPr>
            <a:spLocks noGrp="1"/>
          </p:cNvSpPr>
          <p:nvPr>
            <p:ph idx="1"/>
          </p:nvPr>
        </p:nvSpPr>
        <p:spPr/>
        <p:txBody>
          <a:bodyPr>
            <a:normAutofit fontScale="85000" lnSpcReduction="20000"/>
          </a:bodyPr>
          <a:lstStyle/>
          <a:p>
            <a:pPr marL="0" indent="0" algn="ctr">
              <a:buNone/>
            </a:pPr>
            <a:r>
              <a:rPr lang="en-US" b="1" dirty="0"/>
              <a:t>Laboratories and Projects: </a:t>
            </a:r>
            <a:r>
              <a:rPr lang="en-US" dirty="0"/>
              <a:t>The problem with team labs and projects as they are normally conducted is that there is no </a:t>
            </a:r>
            <a:r>
              <a:rPr lang="en-US" dirty="0" smtClean="0"/>
              <a:t>individual accountability </a:t>
            </a:r>
            <a:r>
              <a:rPr lang="en-US" dirty="0"/>
              <a:t>at all. The result is the familiar situation in which some team members do the bulk of </a:t>
            </a:r>
            <a:r>
              <a:rPr lang="en-US" dirty="0" smtClean="0"/>
              <a:t>the work</a:t>
            </a:r>
            <a:r>
              <a:rPr lang="en-US" dirty="0"/>
              <a:t>, others contribute little and understand little or nothing about the project, everyone gets the </a:t>
            </a:r>
            <a:r>
              <a:rPr lang="en-US" dirty="0" smtClean="0"/>
              <a:t>same grade</a:t>
            </a:r>
            <a:r>
              <a:rPr lang="en-US" dirty="0"/>
              <a:t>, and resentment abounds. I</a:t>
            </a:r>
            <a:r>
              <a:rPr lang="en-US" dirty="0" smtClean="0"/>
              <a:t>t is a </a:t>
            </a:r>
            <a:r>
              <a:rPr lang="en-US" dirty="0"/>
              <a:t>good </a:t>
            </a:r>
            <a:r>
              <a:rPr lang="en-US" dirty="0" smtClean="0"/>
              <a:t>idea to </a:t>
            </a:r>
            <a:r>
              <a:rPr lang="en-US" dirty="0"/>
              <a:t>include some individual </a:t>
            </a:r>
            <a:r>
              <a:rPr lang="en-US" dirty="0" smtClean="0"/>
              <a:t>testing on </a:t>
            </a:r>
            <a:r>
              <a:rPr lang="en-US" dirty="0"/>
              <a:t>every aspect of the project and have the results count toward the final course grade. If this is done</a:t>
            </a:r>
            <a:r>
              <a:rPr lang="en-US" dirty="0" smtClean="0"/>
              <a:t>, hitchhikers </a:t>
            </a:r>
            <a:r>
              <a:rPr lang="en-US" dirty="0"/>
              <a:t>who understand either nothing or only the little they did personally will be penalized </a:t>
            </a:r>
            <a:r>
              <a:rPr lang="en-US" dirty="0" smtClean="0"/>
              <a:t>and perhaps </a:t>
            </a:r>
            <a:r>
              <a:rPr lang="en-US" dirty="0"/>
              <a:t>induced to play a more active role in subsequent work.</a:t>
            </a:r>
          </a:p>
        </p:txBody>
      </p:sp>
    </p:spTree>
    <p:extLst>
      <p:ext uri="{BB962C8B-B14F-4D97-AF65-F5344CB8AC3E}">
        <p14:creationId xmlns:p14="http://schemas.microsoft.com/office/powerpoint/2010/main" val="1548286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Cooperative Learning</a:t>
            </a:r>
            <a:endParaRPr lang="en-US" dirty="0"/>
          </a:p>
        </p:txBody>
      </p:sp>
      <p:sp>
        <p:nvSpPr>
          <p:cNvPr id="3" name="Content Placeholder 2"/>
          <p:cNvSpPr>
            <a:spLocks noGrp="1"/>
          </p:cNvSpPr>
          <p:nvPr>
            <p:ph idx="1"/>
          </p:nvPr>
        </p:nvSpPr>
        <p:spPr/>
        <p:txBody>
          <a:bodyPr>
            <a:normAutofit/>
          </a:bodyPr>
          <a:lstStyle/>
          <a:p>
            <a:pPr marL="0" indent="0" algn="ctr">
              <a:buNone/>
            </a:pPr>
            <a:r>
              <a:rPr lang="en-US" sz="2000" dirty="0"/>
              <a:t>C</a:t>
            </a:r>
            <a:r>
              <a:rPr lang="en-US" sz="2000" dirty="0" smtClean="0"/>
              <a:t>ooperative </a:t>
            </a:r>
            <a:r>
              <a:rPr lang="en-US" sz="2000" dirty="0"/>
              <a:t>learning (CL) refers to students working in teams on </a:t>
            </a:r>
            <a:r>
              <a:rPr lang="en-US" sz="2000" dirty="0" smtClean="0"/>
              <a:t>an assignment </a:t>
            </a:r>
            <a:r>
              <a:rPr lang="en-US" sz="2000" dirty="0"/>
              <a:t>or project under conditions in which certain criteria are satisfied</a:t>
            </a:r>
            <a:r>
              <a:rPr lang="en-US" sz="2000" dirty="0" smtClean="0"/>
              <a:t>, including </a:t>
            </a:r>
            <a:r>
              <a:rPr lang="en-US" sz="2000" dirty="0"/>
              <a:t>that the team members be held individually accountable for the </a:t>
            </a:r>
            <a:r>
              <a:rPr lang="en-US" sz="2000" dirty="0" smtClean="0"/>
              <a:t>complete content </a:t>
            </a:r>
            <a:r>
              <a:rPr lang="en-US" sz="2000" dirty="0"/>
              <a:t>of the assignment or project. </a:t>
            </a:r>
            <a:endParaRPr lang="en-US" sz="2000" dirty="0" smtClean="0"/>
          </a:p>
          <a:p>
            <a:pPr marL="0" indent="0" algn="just">
              <a:buNone/>
            </a:pPr>
            <a:endParaRPr lang="en-US" sz="2000" dirty="0"/>
          </a:p>
        </p:txBody>
      </p:sp>
      <p:pic>
        <p:nvPicPr>
          <p:cNvPr id="4" name="Picture 3" descr="images-4.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2130" y="3093999"/>
            <a:ext cx="4267320" cy="2957178"/>
          </a:xfrm>
          <a:prstGeom prst="rect">
            <a:avLst/>
          </a:prstGeom>
        </p:spPr>
      </p:pic>
    </p:spTree>
    <p:extLst>
      <p:ext uri="{BB962C8B-B14F-4D97-AF65-F5344CB8AC3E}">
        <p14:creationId xmlns:p14="http://schemas.microsoft.com/office/powerpoint/2010/main" val="22711374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Cooperative Learning </a:t>
            </a:r>
            <a:r>
              <a:rPr lang="en-US" dirty="0" smtClean="0"/>
              <a:t/>
            </a:r>
            <a:br>
              <a:rPr lang="en-US" dirty="0" smtClean="0"/>
            </a:br>
            <a:r>
              <a:rPr lang="en-US" dirty="0" smtClean="0"/>
              <a:t>in </a:t>
            </a:r>
            <a:r>
              <a:rPr lang="en-US" dirty="0"/>
              <a:t>the Classroom</a:t>
            </a:r>
          </a:p>
        </p:txBody>
      </p:sp>
      <p:sp>
        <p:nvSpPr>
          <p:cNvPr id="3" name="Content Placeholder 2"/>
          <p:cNvSpPr>
            <a:spLocks noGrp="1"/>
          </p:cNvSpPr>
          <p:nvPr>
            <p:ph idx="1"/>
          </p:nvPr>
        </p:nvSpPr>
        <p:spPr/>
        <p:txBody>
          <a:bodyPr/>
          <a:lstStyle/>
          <a:p>
            <a:pPr marL="0" indent="0" algn="ctr">
              <a:buNone/>
            </a:pPr>
            <a:r>
              <a:rPr lang="pl-PL" b="1" dirty="0" err="1" smtClean="0"/>
              <a:t>Jigsaw</a:t>
            </a:r>
            <a:r>
              <a:rPr lang="pl-PL" dirty="0" smtClean="0"/>
              <a:t>: </a:t>
            </a:r>
            <a:r>
              <a:rPr lang="en-US" dirty="0"/>
              <a:t>Jigsaw is a cooperative learning structure applicable to team assignments that call for expertise </a:t>
            </a:r>
            <a:r>
              <a:rPr lang="en-US" dirty="0" smtClean="0"/>
              <a:t>in several </a:t>
            </a:r>
            <a:r>
              <a:rPr lang="en-US" dirty="0"/>
              <a:t>distinct areas</a:t>
            </a:r>
            <a:r>
              <a:rPr lang="en-US" dirty="0" smtClean="0"/>
              <a:t>.</a:t>
            </a:r>
          </a:p>
          <a:p>
            <a:pPr marL="0" indent="0" algn="ctr">
              <a:buNone/>
            </a:pPr>
            <a:endParaRPr lang="en-US" dirty="0"/>
          </a:p>
        </p:txBody>
      </p:sp>
      <p:pic>
        <p:nvPicPr>
          <p:cNvPr id="4" name="Picture 3" descr="Unknow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162" y="3257176"/>
            <a:ext cx="2794000" cy="2794000"/>
          </a:xfrm>
          <a:prstGeom prst="rect">
            <a:avLst/>
          </a:prstGeom>
        </p:spPr>
      </p:pic>
      <p:pic>
        <p:nvPicPr>
          <p:cNvPr id="5" name="Picture 4" descr="SmallJigsaw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29100" y="3225800"/>
            <a:ext cx="4647003" cy="2825376"/>
          </a:xfrm>
          <a:prstGeom prst="rect">
            <a:avLst/>
          </a:prstGeom>
        </p:spPr>
      </p:pic>
    </p:spTree>
    <p:extLst>
      <p:ext uri="{BB962C8B-B14F-4D97-AF65-F5344CB8AC3E}">
        <p14:creationId xmlns:p14="http://schemas.microsoft.com/office/powerpoint/2010/main" val="2994208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Cooperative Learning </a:t>
            </a:r>
            <a:r>
              <a:rPr lang="en-US" dirty="0" smtClean="0"/>
              <a:t/>
            </a:r>
            <a:br>
              <a:rPr lang="en-US" dirty="0" smtClean="0"/>
            </a:br>
            <a:r>
              <a:rPr lang="en-US" dirty="0" smtClean="0"/>
              <a:t>in </a:t>
            </a:r>
            <a:r>
              <a:rPr lang="en-US" dirty="0"/>
              <a:t>the Classroom</a:t>
            </a:r>
          </a:p>
        </p:txBody>
      </p:sp>
      <p:sp>
        <p:nvSpPr>
          <p:cNvPr id="3" name="Content Placeholder 2"/>
          <p:cNvSpPr>
            <a:spLocks noGrp="1"/>
          </p:cNvSpPr>
          <p:nvPr>
            <p:ph idx="1"/>
          </p:nvPr>
        </p:nvSpPr>
        <p:spPr/>
        <p:txBody>
          <a:bodyPr>
            <a:normAutofit/>
          </a:bodyPr>
          <a:lstStyle/>
          <a:p>
            <a:pPr marL="0" indent="0" algn="ctr">
              <a:buNone/>
            </a:pPr>
            <a:r>
              <a:rPr lang="pl-PL" b="1" dirty="0" err="1"/>
              <a:t>Jigsaw</a:t>
            </a:r>
            <a:r>
              <a:rPr lang="pl-PL" dirty="0"/>
              <a:t>: </a:t>
            </a:r>
            <a:r>
              <a:rPr lang="en-US" dirty="0"/>
              <a:t>For example, in a laboratory exercise, areas of expertise might include </a:t>
            </a:r>
            <a:r>
              <a:rPr lang="en-US" dirty="0" smtClean="0"/>
              <a:t>experimental design</a:t>
            </a:r>
            <a:r>
              <a:rPr lang="en-US" dirty="0"/>
              <a:t>, equipment calibration and operation, data analysis (including statistical error analysis), </a:t>
            </a:r>
            <a:r>
              <a:rPr lang="en-US" dirty="0" smtClean="0"/>
              <a:t>and interpretation </a:t>
            </a:r>
            <a:r>
              <a:rPr lang="en-US" dirty="0"/>
              <a:t>of results in light of theory, and in a design project the areas might be conceptual design</a:t>
            </a:r>
            <a:r>
              <a:rPr lang="en-US" dirty="0" smtClean="0"/>
              <a:t>, process </a:t>
            </a:r>
            <a:r>
              <a:rPr lang="en-US" dirty="0"/>
              <a:t>instrumentation and control, safety and environmental impact evaluation, and cost </a:t>
            </a:r>
            <a:r>
              <a:rPr lang="en-US" dirty="0" smtClean="0"/>
              <a:t>and profitability </a:t>
            </a:r>
            <a:r>
              <a:rPr lang="en-US" dirty="0"/>
              <a:t>analysis.</a:t>
            </a:r>
          </a:p>
        </p:txBody>
      </p:sp>
    </p:spTree>
    <p:extLst>
      <p:ext uri="{BB962C8B-B14F-4D97-AF65-F5344CB8AC3E}">
        <p14:creationId xmlns:p14="http://schemas.microsoft.com/office/powerpoint/2010/main" val="10040530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Cooperative Learning </a:t>
            </a:r>
            <a:r>
              <a:rPr lang="en-US" dirty="0" smtClean="0"/>
              <a:t/>
            </a:r>
            <a:br>
              <a:rPr lang="en-US" dirty="0" smtClean="0"/>
            </a:br>
            <a:r>
              <a:rPr lang="en-US" dirty="0" smtClean="0"/>
              <a:t>in </a:t>
            </a:r>
            <a:r>
              <a:rPr lang="en-US" dirty="0"/>
              <a:t>the Classroom</a:t>
            </a:r>
          </a:p>
        </p:txBody>
      </p:sp>
      <p:sp>
        <p:nvSpPr>
          <p:cNvPr id="3" name="Content Placeholder 2"/>
          <p:cNvSpPr>
            <a:spLocks noGrp="1"/>
          </p:cNvSpPr>
          <p:nvPr>
            <p:ph idx="1"/>
          </p:nvPr>
        </p:nvSpPr>
        <p:spPr/>
        <p:txBody>
          <a:bodyPr/>
          <a:lstStyle/>
          <a:p>
            <a:pPr marL="0" indent="0" algn="ctr">
              <a:buNone/>
            </a:pPr>
            <a:r>
              <a:rPr lang="nl-NL" b="1" dirty="0"/>
              <a:t>Peer </a:t>
            </a:r>
            <a:r>
              <a:rPr lang="nl-NL" b="1" dirty="0" smtClean="0"/>
              <a:t>Editing: </a:t>
            </a:r>
            <a:r>
              <a:rPr lang="en-US" dirty="0"/>
              <a:t>When teams turn in written lab reports and/or give oral presentations, a</a:t>
            </a:r>
            <a:r>
              <a:rPr lang="en-US" dirty="0" smtClean="0"/>
              <a:t> good alternative to instructor doing the </a:t>
            </a:r>
            <a:r>
              <a:rPr lang="en-US" dirty="0"/>
              <a:t>critiquing and grading</a:t>
            </a:r>
            <a:r>
              <a:rPr lang="en-US" dirty="0" smtClean="0"/>
              <a:t> </a:t>
            </a:r>
            <a:r>
              <a:rPr lang="en-US" dirty="0"/>
              <a:t>is peer editing, in which pairs of </a:t>
            </a:r>
            <a:r>
              <a:rPr lang="en-US" dirty="0" smtClean="0"/>
              <a:t>groups do </a:t>
            </a:r>
            <a:r>
              <a:rPr lang="en-US" dirty="0"/>
              <a:t>the critiquing for each other’s first drafts (written) or run-throughs (oral).</a:t>
            </a:r>
            <a:endParaRPr lang="en-US" b="1" dirty="0"/>
          </a:p>
        </p:txBody>
      </p:sp>
      <p:pic>
        <p:nvPicPr>
          <p:cNvPr id="4" name="Picture 3" descr="CooperativeLearnin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520" y="4475014"/>
            <a:ext cx="7946939" cy="1976584"/>
          </a:xfrm>
          <a:prstGeom prst="rect">
            <a:avLst/>
          </a:prstGeom>
        </p:spPr>
      </p:pic>
    </p:spTree>
    <p:extLst>
      <p:ext uri="{BB962C8B-B14F-4D97-AF65-F5344CB8AC3E}">
        <p14:creationId xmlns:p14="http://schemas.microsoft.com/office/powerpoint/2010/main" val="23317139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Cooperative Learning </a:t>
            </a:r>
            <a:r>
              <a:rPr lang="en-US" dirty="0" smtClean="0"/>
              <a:t/>
            </a:r>
            <a:br>
              <a:rPr lang="en-US" dirty="0" smtClean="0"/>
            </a:br>
            <a:r>
              <a:rPr lang="en-US" dirty="0" smtClean="0"/>
              <a:t>in </a:t>
            </a:r>
            <a:r>
              <a:rPr lang="en-US" dirty="0"/>
              <a:t>the Classroom</a:t>
            </a:r>
          </a:p>
        </p:txBody>
      </p:sp>
      <p:sp>
        <p:nvSpPr>
          <p:cNvPr id="3" name="Content Placeholder 2"/>
          <p:cNvSpPr>
            <a:spLocks noGrp="1"/>
          </p:cNvSpPr>
          <p:nvPr>
            <p:ph idx="1"/>
          </p:nvPr>
        </p:nvSpPr>
        <p:spPr/>
        <p:txBody>
          <a:bodyPr>
            <a:normAutofit lnSpcReduction="10000"/>
          </a:bodyPr>
          <a:lstStyle/>
          <a:p>
            <a:pPr marL="0" indent="0" algn="ctr">
              <a:buNone/>
            </a:pPr>
            <a:r>
              <a:rPr lang="nl-NL" b="1" dirty="0"/>
              <a:t>Peer Editing: </a:t>
            </a:r>
            <a:r>
              <a:rPr lang="en-US" dirty="0"/>
              <a:t>If a grading checklist or rubric is to be used for grading the team reports (which is always a </a:t>
            </a:r>
            <a:r>
              <a:rPr lang="en-US" dirty="0" smtClean="0"/>
              <a:t>good idea</a:t>
            </a:r>
            <a:r>
              <a:rPr lang="en-US" dirty="0"/>
              <a:t>), it should be shared with the students before the reports are written and used for the peer </a:t>
            </a:r>
            <a:r>
              <a:rPr lang="en-US" dirty="0" smtClean="0"/>
              <a:t>editing. This </a:t>
            </a:r>
            <a:r>
              <a:rPr lang="en-US" dirty="0"/>
              <a:t>practice helps the students understand what the instructor is looking for and invariably results in </a:t>
            </a:r>
            <a:r>
              <a:rPr lang="en-US" dirty="0" smtClean="0"/>
              <a:t>the preparation </a:t>
            </a:r>
            <a:r>
              <a:rPr lang="en-US" dirty="0"/>
              <a:t>of better reports, and it also helps assure that the peer critiques are as consistent and useful </a:t>
            </a:r>
            <a:r>
              <a:rPr lang="en-US" dirty="0" smtClean="0"/>
              <a:t>as </a:t>
            </a:r>
            <a:r>
              <a:rPr lang="fr-FR" dirty="0" smtClean="0"/>
              <a:t>possible</a:t>
            </a:r>
            <a:r>
              <a:rPr lang="fr-FR" dirty="0"/>
              <a:t>.</a:t>
            </a:r>
            <a:endParaRPr lang="en-US" dirty="0"/>
          </a:p>
        </p:txBody>
      </p:sp>
    </p:spTree>
    <p:extLst>
      <p:ext uri="{BB962C8B-B14F-4D97-AF65-F5344CB8AC3E}">
        <p14:creationId xmlns:p14="http://schemas.microsoft.com/office/powerpoint/2010/main" val="40576345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Interpersonal Intelligence</a:t>
            </a:r>
            <a:endParaRPr lang="en-US" dirty="0"/>
          </a:p>
        </p:txBody>
      </p:sp>
      <p:sp>
        <p:nvSpPr>
          <p:cNvPr id="3" name="Content Placeholder 2"/>
          <p:cNvSpPr>
            <a:spLocks noGrp="1"/>
          </p:cNvSpPr>
          <p:nvPr>
            <p:ph idx="1"/>
          </p:nvPr>
        </p:nvSpPr>
        <p:spPr/>
        <p:txBody>
          <a:bodyPr>
            <a:normAutofit/>
          </a:bodyPr>
          <a:lstStyle/>
          <a:p>
            <a:pPr marL="0" indent="0" algn="ctr">
              <a:buNone/>
            </a:pPr>
            <a:r>
              <a:rPr lang="en-US" sz="2400" dirty="0" smtClean="0"/>
              <a:t>Interpersonal intelligence is the </a:t>
            </a:r>
            <a:r>
              <a:rPr lang="en-US" sz="2400" dirty="0"/>
              <a:t>ability to establish and maintain human relationships, involving the capacity to perceive and respond to the moods, characteristics, intentions, temperaments, motivations and feelings of others, learning from them and contributing to their personal development</a:t>
            </a:r>
            <a:r>
              <a:rPr lang="en-US" sz="2400" dirty="0" smtClean="0"/>
              <a:t>.</a:t>
            </a:r>
          </a:p>
          <a:p>
            <a:pPr marL="0" indent="0" algn="ctr">
              <a:buNone/>
            </a:pPr>
            <a:endParaRPr lang="en-US" sz="2400" dirty="0"/>
          </a:p>
        </p:txBody>
      </p:sp>
      <p:pic>
        <p:nvPicPr>
          <p:cNvPr id="4" name="Picture 3" descr="images-11.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4204" y="4314960"/>
            <a:ext cx="6160476" cy="2313102"/>
          </a:xfrm>
          <a:prstGeom prst="rect">
            <a:avLst/>
          </a:prstGeom>
        </p:spPr>
      </p:pic>
    </p:spTree>
    <p:extLst>
      <p:ext uri="{BB962C8B-B14F-4D97-AF65-F5344CB8AC3E}">
        <p14:creationId xmlns:p14="http://schemas.microsoft.com/office/powerpoint/2010/main" val="12580791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Interpersonal Intelligence</a:t>
            </a:r>
          </a:p>
        </p:txBody>
      </p:sp>
      <p:sp>
        <p:nvSpPr>
          <p:cNvPr id="3" name="Content Placeholder 2"/>
          <p:cNvSpPr>
            <a:spLocks noGrp="1"/>
          </p:cNvSpPr>
          <p:nvPr>
            <p:ph idx="1"/>
          </p:nvPr>
        </p:nvSpPr>
        <p:spPr/>
        <p:txBody>
          <a:bodyPr>
            <a:normAutofit fontScale="92500" lnSpcReduction="20000"/>
          </a:bodyPr>
          <a:lstStyle/>
          <a:p>
            <a:pPr marL="0" indent="0">
              <a:buNone/>
            </a:pPr>
            <a:r>
              <a:rPr lang="en-US" dirty="0"/>
              <a:t>The following social skills are those typically characteristic of individuals with Interpersonal Intelligence:-</a:t>
            </a:r>
          </a:p>
          <a:p>
            <a:r>
              <a:rPr lang="en-US" dirty="0"/>
              <a:t>Social Sensitivity - Socially astute, aware and concerned for others</a:t>
            </a:r>
          </a:p>
          <a:p>
            <a:r>
              <a:rPr lang="en-US" dirty="0"/>
              <a:t>Socially Influential - The ability to be able to persuade and influence others</a:t>
            </a:r>
          </a:p>
          <a:p>
            <a:r>
              <a:rPr lang="en-US" dirty="0"/>
              <a:t>Interpersonal Work - An interest for and skilled at work requiring a sensitivity towards people							</a:t>
            </a:r>
          </a:p>
          <a:p>
            <a:pPr marL="0" indent="0">
              <a:buNone/>
            </a:pPr>
            <a:endParaRPr lang="en-US" dirty="0"/>
          </a:p>
        </p:txBody>
      </p:sp>
    </p:spTree>
    <p:extLst>
      <p:ext uri="{BB962C8B-B14F-4D97-AF65-F5344CB8AC3E}">
        <p14:creationId xmlns:p14="http://schemas.microsoft.com/office/powerpoint/2010/main" val="36576817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Interpersonal Intelligence</a:t>
            </a:r>
          </a:p>
        </p:txBody>
      </p:sp>
      <p:sp>
        <p:nvSpPr>
          <p:cNvPr id="3" name="Content Placeholder 2"/>
          <p:cNvSpPr>
            <a:spLocks noGrp="1"/>
          </p:cNvSpPr>
          <p:nvPr>
            <p:ph idx="1"/>
          </p:nvPr>
        </p:nvSpPr>
        <p:spPr>
          <a:xfrm>
            <a:off x="792162" y="1761565"/>
            <a:ext cx="4682194" cy="4289611"/>
          </a:xfrm>
        </p:spPr>
        <p:txBody>
          <a:bodyPr>
            <a:noAutofit/>
          </a:bodyPr>
          <a:lstStyle/>
          <a:p>
            <a:pPr marL="0" indent="0" algn="ctr">
              <a:buNone/>
            </a:pPr>
            <a:r>
              <a:rPr lang="en-US" sz="2400" b="1" dirty="0" smtClean="0"/>
              <a:t>Interpersonal</a:t>
            </a:r>
            <a:r>
              <a:rPr lang="en-US" sz="2400" dirty="0" smtClean="0"/>
              <a:t> </a:t>
            </a:r>
            <a:r>
              <a:rPr lang="en-US" sz="2400" dirty="0"/>
              <a:t>learners benefit from being able to see things from others point of view. I.e. to re-enact the movement of an animal or consider how an individual may have been feeling at the time and place of an historic event. People-Smart people, (Interpersonal intelligence) enjoy working, learning, helping and being around other people	</a:t>
            </a:r>
          </a:p>
          <a:p>
            <a:endParaRPr lang="en-US" sz="2400" dirty="0"/>
          </a:p>
        </p:txBody>
      </p:sp>
      <p:pic>
        <p:nvPicPr>
          <p:cNvPr id="4" name="Picture 3" descr="images-6.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3911" y="1761564"/>
            <a:ext cx="2730500" cy="4289611"/>
          </a:xfrm>
          <a:prstGeom prst="rect">
            <a:avLst/>
          </a:prstGeom>
        </p:spPr>
      </p:pic>
    </p:spTree>
    <p:extLst>
      <p:ext uri="{BB962C8B-B14F-4D97-AF65-F5344CB8AC3E}">
        <p14:creationId xmlns:p14="http://schemas.microsoft.com/office/powerpoint/2010/main" val="22738794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Interpersonal Intelligence</a:t>
            </a:r>
          </a:p>
        </p:txBody>
      </p:sp>
      <p:sp>
        <p:nvSpPr>
          <p:cNvPr id="3" name="Content Placeholder 2"/>
          <p:cNvSpPr>
            <a:spLocks noGrp="1"/>
          </p:cNvSpPr>
          <p:nvPr>
            <p:ph idx="1"/>
          </p:nvPr>
        </p:nvSpPr>
        <p:spPr>
          <a:xfrm>
            <a:off x="4700647" y="1761565"/>
            <a:ext cx="4231635" cy="4289611"/>
          </a:xfrm>
        </p:spPr>
        <p:txBody>
          <a:bodyPr>
            <a:normAutofit fontScale="85000" lnSpcReduction="20000"/>
          </a:bodyPr>
          <a:lstStyle/>
          <a:p>
            <a:pPr marL="0" indent="0">
              <a:spcBef>
                <a:spcPts val="1200"/>
              </a:spcBef>
              <a:buNone/>
            </a:pPr>
            <a:r>
              <a:rPr lang="en-US" b="1" dirty="0"/>
              <a:t>Strengths of </a:t>
            </a:r>
            <a:r>
              <a:rPr lang="en-US" b="1" dirty="0" smtClean="0"/>
              <a:t>learners with </a:t>
            </a:r>
            <a:r>
              <a:rPr lang="en-US" b="1" dirty="0"/>
              <a:t>interpersonal </a:t>
            </a:r>
            <a:r>
              <a:rPr lang="en-US" b="1" dirty="0" smtClean="0"/>
              <a:t>intelligence:</a:t>
            </a:r>
            <a:endParaRPr lang="en-US" b="1" dirty="0"/>
          </a:p>
          <a:p>
            <a:pPr>
              <a:spcBef>
                <a:spcPts val="1200"/>
              </a:spcBef>
            </a:pPr>
            <a:r>
              <a:rPr lang="en-US" dirty="0"/>
              <a:t>They love being with people and relate to them very well</a:t>
            </a:r>
          </a:p>
          <a:p>
            <a:pPr>
              <a:spcBef>
                <a:spcPts val="1200"/>
              </a:spcBef>
            </a:pPr>
            <a:r>
              <a:rPr lang="en-US" dirty="0"/>
              <a:t>They like working in teams to accomplish tasks</a:t>
            </a:r>
          </a:p>
          <a:p>
            <a:pPr>
              <a:spcBef>
                <a:spcPts val="1200"/>
              </a:spcBef>
            </a:pPr>
            <a:r>
              <a:rPr lang="en-US" dirty="0"/>
              <a:t>They can lead very well</a:t>
            </a:r>
          </a:p>
          <a:p>
            <a:pPr>
              <a:spcBef>
                <a:spcPts val="1200"/>
              </a:spcBef>
            </a:pPr>
            <a:r>
              <a:rPr lang="en-US" dirty="0"/>
              <a:t>They also show concern and empathy for others</a:t>
            </a:r>
          </a:p>
          <a:p>
            <a:pPr>
              <a:spcBef>
                <a:spcPts val="1200"/>
              </a:spcBef>
            </a:pPr>
            <a:r>
              <a:rPr lang="en-US" dirty="0"/>
              <a:t>They can make very persuasive arguments</a:t>
            </a:r>
          </a:p>
        </p:txBody>
      </p:sp>
      <p:pic>
        <p:nvPicPr>
          <p:cNvPr id="4" name="Picture 3" descr="kinderplanet_preschool_interpersonal_intelligenc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555" y="1639010"/>
            <a:ext cx="4043522" cy="4412166"/>
          </a:xfrm>
          <a:prstGeom prst="rect">
            <a:avLst/>
          </a:prstGeom>
        </p:spPr>
      </p:pic>
    </p:spTree>
    <p:extLst>
      <p:ext uri="{BB962C8B-B14F-4D97-AF65-F5344CB8AC3E}">
        <p14:creationId xmlns:p14="http://schemas.microsoft.com/office/powerpoint/2010/main" val="35080610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Interpersonal Intelligence</a:t>
            </a:r>
          </a:p>
        </p:txBody>
      </p:sp>
      <p:sp>
        <p:nvSpPr>
          <p:cNvPr id="3" name="Content Placeholder 2"/>
          <p:cNvSpPr>
            <a:spLocks noGrp="1"/>
          </p:cNvSpPr>
          <p:nvPr>
            <p:ph idx="1"/>
          </p:nvPr>
        </p:nvSpPr>
        <p:spPr/>
        <p:txBody>
          <a:bodyPr>
            <a:normAutofit fontScale="77500" lnSpcReduction="20000"/>
          </a:bodyPr>
          <a:lstStyle/>
          <a:p>
            <a:pPr marL="0" indent="0">
              <a:spcBef>
                <a:spcPts val="1200"/>
              </a:spcBef>
              <a:buNone/>
            </a:pPr>
            <a:r>
              <a:rPr lang="en-US" b="1" dirty="0"/>
              <a:t>Activities that children with interpersonal intelligence </a:t>
            </a:r>
            <a:r>
              <a:rPr lang="en-US" b="1" dirty="0" smtClean="0"/>
              <a:t>enjoy</a:t>
            </a:r>
            <a:endParaRPr lang="en-US" b="1" dirty="0"/>
          </a:p>
          <a:p>
            <a:pPr>
              <a:spcBef>
                <a:spcPts val="1200"/>
              </a:spcBef>
            </a:pPr>
            <a:r>
              <a:rPr lang="en-US" dirty="0"/>
              <a:t>Working with other children, especially those younger to them</a:t>
            </a:r>
          </a:p>
          <a:p>
            <a:pPr>
              <a:spcBef>
                <a:spcPts val="1200"/>
              </a:spcBef>
            </a:pPr>
            <a:r>
              <a:rPr lang="en-US" dirty="0"/>
              <a:t>Meeting and getting information from various people</a:t>
            </a:r>
          </a:p>
          <a:p>
            <a:pPr>
              <a:spcBef>
                <a:spcPts val="1200"/>
              </a:spcBef>
            </a:pPr>
            <a:r>
              <a:rPr lang="en-US" dirty="0"/>
              <a:t>Collaborative activities</a:t>
            </a:r>
          </a:p>
          <a:p>
            <a:pPr>
              <a:spcBef>
                <a:spcPts val="1200"/>
              </a:spcBef>
            </a:pPr>
            <a:r>
              <a:rPr lang="en-US" dirty="0"/>
              <a:t>Love talking about themselves or what they do, with other people</a:t>
            </a:r>
          </a:p>
          <a:p>
            <a:pPr>
              <a:spcBef>
                <a:spcPts val="1200"/>
              </a:spcBef>
            </a:pPr>
            <a:r>
              <a:rPr lang="en-US" dirty="0"/>
              <a:t>Helping others - volunteering</a:t>
            </a:r>
          </a:p>
          <a:p>
            <a:pPr>
              <a:spcBef>
                <a:spcPts val="1200"/>
              </a:spcBef>
            </a:pPr>
            <a:r>
              <a:rPr lang="en-US" dirty="0"/>
              <a:t>Interacting with family</a:t>
            </a:r>
          </a:p>
          <a:p>
            <a:pPr>
              <a:spcBef>
                <a:spcPts val="1200"/>
              </a:spcBef>
            </a:pPr>
            <a:r>
              <a:rPr lang="en-US" dirty="0"/>
              <a:t>Monitoring "rules"  and "practices" in the household</a:t>
            </a:r>
          </a:p>
        </p:txBody>
      </p:sp>
    </p:spTree>
    <p:extLst>
      <p:ext uri="{BB962C8B-B14F-4D97-AF65-F5344CB8AC3E}">
        <p14:creationId xmlns:p14="http://schemas.microsoft.com/office/powerpoint/2010/main" val="28196780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Interpersonal </a:t>
            </a:r>
            <a:r>
              <a:rPr lang="en-US" sz="4800" dirty="0" smtClean="0"/>
              <a:t>Intelligence </a:t>
            </a:r>
            <a:br>
              <a:rPr lang="en-US" sz="4800" dirty="0" smtClean="0"/>
            </a:br>
            <a:r>
              <a:rPr lang="en-US" sz="4800" dirty="0" smtClean="0"/>
              <a:t>in </a:t>
            </a:r>
            <a:r>
              <a:rPr lang="en-US" sz="4800" dirty="0"/>
              <a:t>the Classroom</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Some of the activities used with learners with interpersonal intelligence in the classroom are; </a:t>
            </a:r>
          </a:p>
          <a:p>
            <a:r>
              <a:rPr lang="en-US" dirty="0"/>
              <a:t>What Would You Do</a:t>
            </a:r>
            <a:r>
              <a:rPr lang="en-US" dirty="0" smtClean="0"/>
              <a:t>?</a:t>
            </a:r>
          </a:p>
          <a:p>
            <a:r>
              <a:rPr lang="en-US" dirty="0"/>
              <a:t>What Are They Feeling? </a:t>
            </a:r>
            <a:endParaRPr lang="en-US" dirty="0" smtClean="0"/>
          </a:p>
          <a:p>
            <a:r>
              <a:rPr lang="en-US" dirty="0"/>
              <a:t>Interview Someone </a:t>
            </a:r>
            <a:r>
              <a:rPr lang="en-US" dirty="0" smtClean="0"/>
              <a:t>Interesting</a:t>
            </a:r>
          </a:p>
          <a:p>
            <a:r>
              <a:rPr lang="en-US" dirty="0"/>
              <a:t>Build a </a:t>
            </a:r>
            <a:r>
              <a:rPr lang="en-US" dirty="0" smtClean="0"/>
              <a:t>Fort</a:t>
            </a:r>
          </a:p>
          <a:p>
            <a:r>
              <a:rPr lang="en-US" dirty="0"/>
              <a:t>Body Language </a:t>
            </a:r>
            <a:r>
              <a:rPr lang="en-US" dirty="0" smtClean="0"/>
              <a:t>Charades</a:t>
            </a:r>
          </a:p>
          <a:p>
            <a:pPr marL="0" indent="0">
              <a:buNone/>
            </a:pPr>
            <a:endParaRPr lang="en-US" dirty="0"/>
          </a:p>
        </p:txBody>
      </p:sp>
    </p:spTree>
    <p:extLst>
      <p:ext uri="{BB962C8B-B14F-4D97-AF65-F5344CB8AC3E}">
        <p14:creationId xmlns:p14="http://schemas.microsoft.com/office/powerpoint/2010/main" val="706729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Cooperative Learning</a:t>
            </a:r>
          </a:p>
        </p:txBody>
      </p:sp>
      <p:sp>
        <p:nvSpPr>
          <p:cNvPr id="3" name="Content Placeholder 2"/>
          <p:cNvSpPr>
            <a:spLocks noGrp="1"/>
          </p:cNvSpPr>
          <p:nvPr>
            <p:ph idx="1"/>
          </p:nvPr>
        </p:nvSpPr>
        <p:spPr/>
        <p:txBody>
          <a:bodyPr>
            <a:normAutofit fontScale="85000" lnSpcReduction="20000"/>
          </a:bodyPr>
          <a:lstStyle/>
          <a:p>
            <a:pPr marL="0" indent="0" algn="ctr">
              <a:buNone/>
            </a:pPr>
            <a:r>
              <a:rPr lang="en-US" dirty="0"/>
              <a:t>According to </a:t>
            </a:r>
            <a:r>
              <a:rPr lang="en-US" dirty="0" smtClean="0"/>
              <a:t>the Johnson </a:t>
            </a:r>
            <a:r>
              <a:rPr lang="en-US" dirty="0"/>
              <a:t>&amp; Johnson model, cooperative learning is instruction that involves students working in teams </a:t>
            </a:r>
            <a:r>
              <a:rPr lang="en-US" dirty="0" smtClean="0"/>
              <a:t>to accomplish </a:t>
            </a:r>
            <a:r>
              <a:rPr lang="en-US" dirty="0"/>
              <a:t>a common goal, under conditions that include the following </a:t>
            </a:r>
            <a:r>
              <a:rPr lang="en-US" dirty="0" smtClean="0"/>
              <a:t>elements;</a:t>
            </a:r>
          </a:p>
          <a:p>
            <a:pPr marL="0" indent="0" algn="ctr">
              <a:buNone/>
            </a:pPr>
            <a:r>
              <a:rPr lang="en-US" b="1" dirty="0" smtClean="0"/>
              <a:t>1. Positive </a:t>
            </a:r>
            <a:r>
              <a:rPr lang="en-US" b="1" dirty="0"/>
              <a:t>interdependence </a:t>
            </a:r>
          </a:p>
          <a:p>
            <a:pPr marL="0" indent="0" algn="ctr">
              <a:buNone/>
            </a:pPr>
            <a:r>
              <a:rPr lang="en-US" b="1" dirty="0" smtClean="0"/>
              <a:t>2</a:t>
            </a:r>
            <a:r>
              <a:rPr lang="en-US" b="1" dirty="0"/>
              <a:t>. Individual </a:t>
            </a:r>
            <a:r>
              <a:rPr lang="en-US" b="1" dirty="0" smtClean="0"/>
              <a:t>accountability</a:t>
            </a:r>
          </a:p>
          <a:p>
            <a:pPr marL="0" indent="0" algn="ctr">
              <a:buNone/>
            </a:pPr>
            <a:r>
              <a:rPr lang="en-US" b="1" dirty="0"/>
              <a:t>3. Face-to-face </a:t>
            </a:r>
            <a:r>
              <a:rPr lang="en-US" b="1" dirty="0" err="1"/>
              <a:t>promotive</a:t>
            </a:r>
            <a:r>
              <a:rPr lang="en-US" b="1" dirty="0"/>
              <a:t> </a:t>
            </a:r>
            <a:r>
              <a:rPr lang="en-US" b="1" dirty="0" smtClean="0"/>
              <a:t>interaction</a:t>
            </a:r>
          </a:p>
          <a:p>
            <a:pPr marL="0" indent="0" algn="ctr">
              <a:buNone/>
            </a:pPr>
            <a:r>
              <a:rPr lang="en-US" b="1" dirty="0"/>
              <a:t>4. Appropriate use of collaborative </a:t>
            </a:r>
            <a:r>
              <a:rPr lang="en-US" b="1" dirty="0" smtClean="0"/>
              <a:t>skills</a:t>
            </a:r>
          </a:p>
          <a:p>
            <a:pPr marL="0" indent="0" algn="ctr">
              <a:buNone/>
            </a:pPr>
            <a:r>
              <a:rPr lang="en-US" b="1" dirty="0"/>
              <a:t>5. Group </a:t>
            </a:r>
            <a:r>
              <a:rPr lang="en-US" b="1" dirty="0" smtClean="0"/>
              <a:t>processing</a:t>
            </a:r>
            <a:endParaRPr lang="en-US" b="1" dirty="0"/>
          </a:p>
          <a:p>
            <a:pPr marL="0" indent="0" algn="ctr">
              <a:buNone/>
            </a:pPr>
            <a:endParaRPr lang="en-US" b="1" dirty="0" smtClean="0"/>
          </a:p>
          <a:p>
            <a:pPr marL="0" indent="0" algn="ctr">
              <a:buNone/>
            </a:pPr>
            <a:endParaRPr lang="en-US" b="1" dirty="0"/>
          </a:p>
          <a:p>
            <a:pPr marL="0" indent="0" algn="ctr">
              <a:buNone/>
            </a:pPr>
            <a:endParaRPr lang="en-US" b="1" dirty="0"/>
          </a:p>
          <a:p>
            <a:pPr marL="0" indent="0" algn="ctr">
              <a:buNone/>
            </a:pPr>
            <a:endParaRPr lang="en-US" b="1" dirty="0" smtClean="0"/>
          </a:p>
          <a:p>
            <a:pPr marL="0" indent="0" algn="ctr">
              <a:buNone/>
            </a:pPr>
            <a:endParaRPr lang="en-US" b="1" dirty="0"/>
          </a:p>
          <a:p>
            <a:pPr marL="514350" indent="-514350" algn="ctr">
              <a:buAutoNum type="arabicPeriod"/>
            </a:pPr>
            <a:endParaRPr lang="en-US" b="1" dirty="0"/>
          </a:p>
          <a:p>
            <a:pPr marL="0" indent="0" algn="ctr">
              <a:buNone/>
            </a:pPr>
            <a:endParaRPr lang="en-US" dirty="0"/>
          </a:p>
        </p:txBody>
      </p:sp>
    </p:spTree>
    <p:extLst>
      <p:ext uri="{BB962C8B-B14F-4D97-AF65-F5344CB8AC3E}">
        <p14:creationId xmlns:p14="http://schemas.microsoft.com/office/powerpoint/2010/main" val="16115550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Interpersonal Intelligence </a:t>
            </a:r>
            <a:br>
              <a:rPr lang="en-US" sz="4800" dirty="0"/>
            </a:br>
            <a:r>
              <a:rPr lang="en-US" sz="4800" dirty="0"/>
              <a:t>in the Classroom</a:t>
            </a:r>
          </a:p>
        </p:txBody>
      </p:sp>
      <p:sp>
        <p:nvSpPr>
          <p:cNvPr id="3" name="Content Placeholder 2"/>
          <p:cNvSpPr>
            <a:spLocks noGrp="1"/>
          </p:cNvSpPr>
          <p:nvPr>
            <p:ph idx="1"/>
          </p:nvPr>
        </p:nvSpPr>
        <p:spPr>
          <a:xfrm>
            <a:off x="792162" y="1761565"/>
            <a:ext cx="3368349" cy="4289611"/>
          </a:xfrm>
        </p:spPr>
        <p:txBody>
          <a:bodyPr>
            <a:normAutofit fontScale="92500" lnSpcReduction="10000"/>
          </a:bodyPr>
          <a:lstStyle/>
          <a:p>
            <a:pPr marL="0" indent="0">
              <a:buNone/>
            </a:pPr>
            <a:r>
              <a:rPr lang="en-US" b="1" i="1" dirty="0"/>
              <a:t>What Would You Do?</a:t>
            </a:r>
            <a:r>
              <a:rPr lang="en-US" dirty="0"/>
              <a:t> Read or make up a story for your </a:t>
            </a:r>
            <a:r>
              <a:rPr lang="en-US" dirty="0" smtClean="0"/>
              <a:t>students that </a:t>
            </a:r>
            <a:r>
              <a:rPr lang="en-US" dirty="0"/>
              <a:t>sets up a conflict between two friends and discuss. What would you do in that situation? Why? How might the characters handle things differently? </a:t>
            </a:r>
            <a:endParaRPr lang="en-US" dirty="0" smtClean="0"/>
          </a:p>
          <a:p>
            <a:pPr marL="0" indent="0">
              <a:buNone/>
            </a:pPr>
            <a:endParaRPr lang="en-US" dirty="0"/>
          </a:p>
        </p:txBody>
      </p:sp>
      <p:pic>
        <p:nvPicPr>
          <p:cNvPr id="4" name="Picture 3" descr="Screen-shot-2012-04-11-at-Apr-11-2012-11.56.23-P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160512" y="1598403"/>
            <a:ext cx="4330022" cy="4452773"/>
          </a:xfrm>
          <a:prstGeom prst="rect">
            <a:avLst/>
          </a:prstGeom>
        </p:spPr>
      </p:pic>
    </p:spTree>
    <p:extLst>
      <p:ext uri="{BB962C8B-B14F-4D97-AF65-F5344CB8AC3E}">
        <p14:creationId xmlns:p14="http://schemas.microsoft.com/office/powerpoint/2010/main" val="11426809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Interpersonal Intelligence </a:t>
            </a:r>
            <a:br>
              <a:rPr lang="en-US" sz="4800" dirty="0"/>
            </a:br>
            <a:r>
              <a:rPr lang="en-US" sz="4800" dirty="0"/>
              <a:t>in the Classroom</a:t>
            </a:r>
          </a:p>
        </p:txBody>
      </p:sp>
      <p:sp>
        <p:nvSpPr>
          <p:cNvPr id="3" name="Content Placeholder 2"/>
          <p:cNvSpPr>
            <a:spLocks noGrp="1"/>
          </p:cNvSpPr>
          <p:nvPr>
            <p:ph idx="1"/>
          </p:nvPr>
        </p:nvSpPr>
        <p:spPr>
          <a:xfrm>
            <a:off x="3036444" y="1761565"/>
            <a:ext cx="5326506" cy="4289611"/>
          </a:xfrm>
        </p:spPr>
        <p:txBody>
          <a:bodyPr>
            <a:normAutofit lnSpcReduction="10000"/>
          </a:bodyPr>
          <a:lstStyle/>
          <a:p>
            <a:pPr marL="0" indent="0">
              <a:buNone/>
            </a:pPr>
            <a:r>
              <a:rPr lang="en-US" sz="2400" b="1" i="1" dirty="0"/>
              <a:t>What Are They Feeling?</a:t>
            </a:r>
            <a:r>
              <a:rPr lang="en-US" sz="2400" dirty="0"/>
              <a:t> Show your </a:t>
            </a:r>
            <a:r>
              <a:rPr lang="en-US" sz="2400" dirty="0" smtClean="0"/>
              <a:t>students pictures </a:t>
            </a:r>
            <a:r>
              <a:rPr lang="en-US" sz="2400" dirty="0"/>
              <a:t>of people or characters. Ask the following questions and discuss: ‘What do you think this person is feeling?’, ‘What to you notice about how they’re standing/sitting?’ and ‘What is their body language saying?’ You can do this nonchalantly while reading a story, watching a show, or people-watching at the zoo to raise your child’s awareness of what others say without saying a word.</a:t>
            </a:r>
          </a:p>
        </p:txBody>
      </p:sp>
      <p:pic>
        <p:nvPicPr>
          <p:cNvPr id="4" name="Picture 3" descr="thumb10307062902035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444" y="1761564"/>
            <a:ext cx="2286000" cy="4289611"/>
          </a:xfrm>
          <a:prstGeom prst="rect">
            <a:avLst/>
          </a:prstGeom>
        </p:spPr>
      </p:pic>
    </p:spTree>
    <p:extLst>
      <p:ext uri="{BB962C8B-B14F-4D97-AF65-F5344CB8AC3E}">
        <p14:creationId xmlns:p14="http://schemas.microsoft.com/office/powerpoint/2010/main" val="30912219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Interpersonal Intelligence </a:t>
            </a:r>
            <a:br>
              <a:rPr lang="en-US" sz="4800" dirty="0"/>
            </a:br>
            <a:r>
              <a:rPr lang="en-US" sz="4800" dirty="0"/>
              <a:t>in the Classroom</a:t>
            </a:r>
          </a:p>
        </p:txBody>
      </p:sp>
      <p:sp>
        <p:nvSpPr>
          <p:cNvPr id="3" name="Content Placeholder 2"/>
          <p:cNvSpPr>
            <a:spLocks noGrp="1"/>
          </p:cNvSpPr>
          <p:nvPr>
            <p:ph idx="1"/>
          </p:nvPr>
        </p:nvSpPr>
        <p:spPr>
          <a:xfrm>
            <a:off x="792163" y="1761565"/>
            <a:ext cx="6433987" cy="4289611"/>
          </a:xfrm>
        </p:spPr>
        <p:txBody>
          <a:bodyPr>
            <a:normAutofit/>
          </a:bodyPr>
          <a:lstStyle/>
          <a:p>
            <a:pPr marL="0" indent="0">
              <a:buNone/>
            </a:pPr>
            <a:r>
              <a:rPr lang="en-US" sz="2400" b="1" i="1" dirty="0" smtClean="0"/>
              <a:t>Interview </a:t>
            </a:r>
            <a:r>
              <a:rPr lang="en-US" sz="2400" b="1" i="1" dirty="0"/>
              <a:t>Someone Interesting.</a:t>
            </a:r>
            <a:r>
              <a:rPr lang="en-US" sz="2400" dirty="0"/>
              <a:t> What </a:t>
            </a:r>
            <a:r>
              <a:rPr lang="en-US" sz="2400" dirty="0" smtClean="0"/>
              <a:t>are </a:t>
            </a:r>
            <a:r>
              <a:rPr lang="en-US" sz="2400" dirty="0"/>
              <a:t>your </a:t>
            </a:r>
            <a:r>
              <a:rPr lang="en-US" sz="2400" dirty="0" smtClean="0"/>
              <a:t>students interested </a:t>
            </a:r>
            <a:r>
              <a:rPr lang="en-US" sz="2400" dirty="0"/>
              <a:t>in? </a:t>
            </a:r>
            <a:r>
              <a:rPr lang="en-US" sz="2400" dirty="0" smtClean="0"/>
              <a:t>Do they </a:t>
            </a:r>
            <a:r>
              <a:rPr lang="en-US" sz="2400" dirty="0"/>
              <a:t>want to learn more about </a:t>
            </a:r>
            <a:r>
              <a:rPr lang="en-US" sz="2400" dirty="0" smtClean="0"/>
              <a:t>their grandfather’s </a:t>
            </a:r>
            <a:r>
              <a:rPr lang="en-US" sz="2400" dirty="0"/>
              <a:t>time in the war? Is there a neighbor who knows a lot about animals? Once your </a:t>
            </a:r>
            <a:r>
              <a:rPr lang="en-US" sz="2400" dirty="0" smtClean="0"/>
              <a:t>they decide </a:t>
            </a:r>
            <a:r>
              <a:rPr lang="en-US" sz="2400" dirty="0"/>
              <a:t>on a person of interest, help </a:t>
            </a:r>
            <a:r>
              <a:rPr lang="en-US" sz="2400" dirty="0" smtClean="0"/>
              <a:t>them </a:t>
            </a:r>
            <a:r>
              <a:rPr lang="en-US" sz="2400" dirty="0"/>
              <a:t>write down questions he wants to ask ahead of time. The results of the interview can be turned into a creative project of some kind (like a biography book with pictures, or a poster)</a:t>
            </a:r>
            <a:r>
              <a:rPr lang="en-US" sz="2400" dirty="0" smtClean="0"/>
              <a:t>.</a:t>
            </a:r>
          </a:p>
          <a:p>
            <a:pPr marL="0" indent="0">
              <a:buNone/>
            </a:pPr>
            <a:endParaRPr lang="en-US" sz="2400" dirty="0"/>
          </a:p>
        </p:txBody>
      </p:sp>
      <p:pic>
        <p:nvPicPr>
          <p:cNvPr id="4" name="Picture 3" descr="ima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6800" y="1452282"/>
            <a:ext cx="1727200" cy="1524000"/>
          </a:xfrm>
          <a:prstGeom prst="rect">
            <a:avLst/>
          </a:prstGeom>
        </p:spPr>
      </p:pic>
      <p:pic>
        <p:nvPicPr>
          <p:cNvPr id="5" name="Picture 4" descr="imagesf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3280" y="5080541"/>
            <a:ext cx="4536016" cy="1713958"/>
          </a:xfrm>
          <a:prstGeom prst="rect">
            <a:avLst/>
          </a:prstGeom>
        </p:spPr>
      </p:pic>
    </p:spTree>
    <p:extLst>
      <p:ext uri="{BB962C8B-B14F-4D97-AF65-F5344CB8AC3E}">
        <p14:creationId xmlns:p14="http://schemas.microsoft.com/office/powerpoint/2010/main" val="406794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Interpersonal Intelligence </a:t>
            </a:r>
            <a:br>
              <a:rPr lang="en-US" sz="4800" dirty="0"/>
            </a:br>
            <a:r>
              <a:rPr lang="en-US" sz="4800" dirty="0"/>
              <a:t>in the Classroom</a:t>
            </a:r>
          </a:p>
        </p:txBody>
      </p:sp>
      <p:sp>
        <p:nvSpPr>
          <p:cNvPr id="3" name="Content Placeholder 2"/>
          <p:cNvSpPr>
            <a:spLocks noGrp="1"/>
          </p:cNvSpPr>
          <p:nvPr>
            <p:ph idx="1"/>
          </p:nvPr>
        </p:nvSpPr>
        <p:spPr>
          <a:xfrm>
            <a:off x="3430597" y="1761565"/>
            <a:ext cx="4932352" cy="4764302"/>
          </a:xfrm>
        </p:spPr>
        <p:txBody>
          <a:bodyPr>
            <a:normAutofit fontScale="92500" lnSpcReduction="20000"/>
          </a:bodyPr>
          <a:lstStyle/>
          <a:p>
            <a:pPr marL="0" indent="0">
              <a:buNone/>
            </a:pPr>
            <a:r>
              <a:rPr lang="en-US" b="1" i="1" dirty="0"/>
              <a:t>Build a </a:t>
            </a:r>
            <a:r>
              <a:rPr lang="en-US" b="1" i="1" dirty="0" smtClean="0"/>
              <a:t>Fort:</a:t>
            </a:r>
            <a:r>
              <a:rPr lang="en-US" dirty="0" smtClean="0"/>
              <a:t> </a:t>
            </a:r>
            <a:r>
              <a:rPr lang="en-US" dirty="0"/>
              <a:t>Building forts should be a team effort between kids, and offer a fun opportunity to practice creativity and communication. You can supervise, give suggestions and make sure everyone is being safe, however the whole point is for your </a:t>
            </a:r>
            <a:r>
              <a:rPr lang="en-US" dirty="0" smtClean="0"/>
              <a:t>students to </a:t>
            </a:r>
            <a:r>
              <a:rPr lang="en-US" dirty="0"/>
              <a:t>work together with </a:t>
            </a:r>
            <a:r>
              <a:rPr lang="en-US" dirty="0" smtClean="0"/>
              <a:t>friends </a:t>
            </a:r>
            <a:r>
              <a:rPr lang="en-US" dirty="0"/>
              <a:t>toward a common goal. Two types of forts to try: an indoor pillow-and-blanket fort and an outdoor lean-to fort made of sticks, leaves and branches. </a:t>
            </a:r>
          </a:p>
        </p:txBody>
      </p:sp>
      <p:pic>
        <p:nvPicPr>
          <p:cNvPr id="4" name="Picture 3" descr="Classfullof18yearoldsYeahletsbuildafort-4847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5871" y="1761565"/>
            <a:ext cx="3297939" cy="4355523"/>
          </a:xfrm>
          <a:prstGeom prst="rect">
            <a:avLst/>
          </a:prstGeom>
        </p:spPr>
      </p:pic>
    </p:spTree>
    <p:extLst>
      <p:ext uri="{BB962C8B-B14F-4D97-AF65-F5344CB8AC3E}">
        <p14:creationId xmlns:p14="http://schemas.microsoft.com/office/powerpoint/2010/main" val="25056534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Interpersonal Intelligence </a:t>
            </a:r>
            <a:br>
              <a:rPr lang="en-US" sz="4800" dirty="0"/>
            </a:br>
            <a:r>
              <a:rPr lang="en-US" sz="4800" dirty="0"/>
              <a:t>in the Classroom</a:t>
            </a:r>
          </a:p>
        </p:txBody>
      </p:sp>
      <p:sp>
        <p:nvSpPr>
          <p:cNvPr id="3" name="Content Placeholder 2"/>
          <p:cNvSpPr>
            <a:spLocks noGrp="1"/>
          </p:cNvSpPr>
          <p:nvPr>
            <p:ph idx="1"/>
          </p:nvPr>
        </p:nvSpPr>
        <p:spPr/>
        <p:txBody>
          <a:bodyPr>
            <a:normAutofit/>
          </a:bodyPr>
          <a:lstStyle/>
          <a:p>
            <a:pPr marL="0" indent="0">
              <a:buNone/>
            </a:pPr>
            <a:r>
              <a:rPr lang="en-US" sz="2400" b="1" i="1" dirty="0" smtClean="0"/>
              <a:t>Body </a:t>
            </a:r>
            <a:r>
              <a:rPr lang="en-US" sz="2400" b="1" i="1" dirty="0"/>
              <a:t>Language </a:t>
            </a:r>
            <a:r>
              <a:rPr lang="en-US" sz="2400" b="1" i="1" dirty="0" smtClean="0"/>
              <a:t>Charades:</a:t>
            </a:r>
            <a:r>
              <a:rPr lang="en-US" sz="2400" dirty="0" smtClean="0"/>
              <a:t> </a:t>
            </a:r>
            <a:r>
              <a:rPr lang="en-US" sz="2400" dirty="0"/>
              <a:t>Brainstorm a number of different emotions with your </a:t>
            </a:r>
            <a:r>
              <a:rPr lang="en-US" sz="2400" dirty="0" smtClean="0"/>
              <a:t>students, </a:t>
            </a:r>
            <a:r>
              <a:rPr lang="en-US" sz="2400" dirty="0"/>
              <a:t>and write each on a separate piece of paper. (This is also an opportunity to expand their vocabulary and explore emotional nuance). Emphasize the facial expressions and body language by not allowing any sounds. Pull one at a time out of a bag or hat, and act out the emotion</a:t>
            </a:r>
            <a:r>
              <a:rPr lang="en-US" sz="2400" dirty="0" smtClean="0"/>
              <a:t>!</a:t>
            </a:r>
          </a:p>
          <a:p>
            <a:pPr marL="0" indent="0">
              <a:buNone/>
            </a:pPr>
            <a:endParaRPr lang="en-US" sz="2400" dirty="0"/>
          </a:p>
        </p:txBody>
      </p:sp>
      <p:pic>
        <p:nvPicPr>
          <p:cNvPr id="4" name="Picture 3" descr="Charades_LargeWid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 y="4438172"/>
            <a:ext cx="7835900" cy="2419827"/>
          </a:xfrm>
          <a:prstGeom prst="rect">
            <a:avLst/>
          </a:prstGeom>
        </p:spPr>
      </p:pic>
    </p:spTree>
    <p:extLst>
      <p:ext uri="{BB962C8B-B14F-4D97-AF65-F5344CB8AC3E}">
        <p14:creationId xmlns:p14="http://schemas.microsoft.com/office/powerpoint/2010/main" val="28447301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Interpersonal Intelligence </a:t>
            </a:r>
            <a:br>
              <a:rPr lang="en-US" sz="4800" dirty="0"/>
            </a:br>
            <a:r>
              <a:rPr lang="en-US" sz="4800" dirty="0"/>
              <a:t>in the Classroom</a:t>
            </a:r>
          </a:p>
        </p:txBody>
      </p:sp>
      <p:sp>
        <p:nvSpPr>
          <p:cNvPr id="3" name="Content Placeholder 2"/>
          <p:cNvSpPr>
            <a:spLocks noGrp="1"/>
          </p:cNvSpPr>
          <p:nvPr>
            <p:ph idx="1"/>
          </p:nvPr>
        </p:nvSpPr>
        <p:spPr/>
        <p:txBody>
          <a:bodyPr>
            <a:normAutofit fontScale="70000" lnSpcReduction="20000"/>
          </a:bodyPr>
          <a:lstStyle/>
          <a:p>
            <a:pPr marL="0" indent="0">
              <a:spcBef>
                <a:spcPts val="600"/>
              </a:spcBef>
              <a:buNone/>
            </a:pPr>
            <a:r>
              <a:rPr lang="en-US" b="1" dirty="0"/>
              <a:t>Helping </a:t>
            </a:r>
            <a:r>
              <a:rPr lang="en-US" b="1" dirty="0" smtClean="0"/>
              <a:t>students with </a:t>
            </a:r>
            <a:r>
              <a:rPr lang="en-US" b="1" dirty="0"/>
              <a:t>interpersonal intelligence learn</a:t>
            </a:r>
          </a:p>
          <a:p>
            <a:pPr>
              <a:spcBef>
                <a:spcPts val="600"/>
              </a:spcBef>
            </a:pPr>
            <a:r>
              <a:rPr lang="en-US" dirty="0"/>
              <a:t>For </a:t>
            </a:r>
            <a:r>
              <a:rPr lang="en-US" dirty="0" smtClean="0"/>
              <a:t>students with </a:t>
            </a:r>
            <a:r>
              <a:rPr lang="en-US" dirty="0"/>
              <a:t>interpersonal intelligence, direct interaction, discussions with others and team efforts are the best pathways to help them learn.</a:t>
            </a:r>
          </a:p>
          <a:p>
            <a:pPr>
              <a:spcBef>
                <a:spcPts val="600"/>
              </a:spcBef>
            </a:pPr>
            <a:r>
              <a:rPr lang="en-US" dirty="0"/>
              <a:t>Get them together with other </a:t>
            </a:r>
            <a:r>
              <a:rPr lang="en-US" dirty="0" smtClean="0"/>
              <a:t>students to </a:t>
            </a:r>
            <a:r>
              <a:rPr lang="en-US" dirty="0"/>
              <a:t>do projects</a:t>
            </a:r>
          </a:p>
          <a:p>
            <a:pPr>
              <a:spcBef>
                <a:spcPts val="600"/>
              </a:spcBef>
            </a:pPr>
            <a:r>
              <a:rPr lang="en-US" dirty="0"/>
              <a:t>Assign activities that require them to meet and interact with people</a:t>
            </a:r>
          </a:p>
          <a:p>
            <a:pPr>
              <a:spcBef>
                <a:spcPts val="600"/>
              </a:spcBef>
            </a:pPr>
            <a:r>
              <a:rPr lang="en-US" dirty="0" smtClean="0"/>
              <a:t>Let </a:t>
            </a:r>
            <a:r>
              <a:rPr lang="en-US" dirty="0"/>
              <a:t>them do "role play"</a:t>
            </a:r>
          </a:p>
          <a:p>
            <a:pPr>
              <a:spcBef>
                <a:spcPts val="600"/>
              </a:spcBef>
            </a:pPr>
            <a:r>
              <a:rPr lang="en-US" dirty="0"/>
              <a:t>Let them explain to you what they have learnt or discovered - listen carefully </a:t>
            </a:r>
            <a:endParaRPr lang="en-US" dirty="0" smtClean="0"/>
          </a:p>
          <a:p>
            <a:pPr>
              <a:spcBef>
                <a:spcPts val="600"/>
              </a:spcBef>
            </a:pPr>
            <a:r>
              <a:rPr lang="en-US" dirty="0" smtClean="0"/>
              <a:t>When </a:t>
            </a:r>
            <a:r>
              <a:rPr lang="en-US" dirty="0"/>
              <a:t>explaining or teaching things, try to insert multiple characters and personalities into it</a:t>
            </a:r>
          </a:p>
          <a:p>
            <a:pPr>
              <a:spcBef>
                <a:spcPts val="600"/>
              </a:spcBef>
            </a:pPr>
            <a:r>
              <a:rPr lang="en-US" dirty="0" smtClean="0"/>
              <a:t>Assign </a:t>
            </a:r>
            <a:r>
              <a:rPr lang="en-US" dirty="0"/>
              <a:t>them responsibility to lead a team and discover more information about certain areas or give them a project to make something complex</a:t>
            </a:r>
          </a:p>
        </p:txBody>
      </p:sp>
    </p:spTree>
    <p:extLst>
      <p:ext uri="{BB962C8B-B14F-4D97-AF65-F5344CB8AC3E}">
        <p14:creationId xmlns:p14="http://schemas.microsoft.com/office/powerpoint/2010/main" val="16608049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THANK YOU!</a:t>
            </a:r>
            <a:endParaRPr lang="en-US" dirty="0"/>
          </a:p>
        </p:txBody>
      </p:sp>
      <p:sp>
        <p:nvSpPr>
          <p:cNvPr id="5" name="Subtitle 4"/>
          <p:cNvSpPr>
            <a:spLocks noGrp="1"/>
          </p:cNvSpPr>
          <p:nvPr>
            <p:ph type="subTitle" idx="1"/>
          </p:nvPr>
        </p:nvSpPr>
        <p:spPr/>
        <p:txBody>
          <a:bodyPr/>
          <a:lstStyle/>
          <a:p>
            <a:endParaRPr lang="en-US" dirty="0" smtClean="0"/>
          </a:p>
          <a:p>
            <a:r>
              <a:rPr lang="en-US" dirty="0" smtClean="0"/>
              <a:t>Assoc</a:t>
            </a:r>
            <a:r>
              <a:rPr lang="en-US" dirty="0"/>
              <a:t>. Prof. Dr. </a:t>
            </a:r>
            <a:r>
              <a:rPr lang="en-US" dirty="0" err="1"/>
              <a:t>Onur</a:t>
            </a:r>
            <a:r>
              <a:rPr lang="en-US" dirty="0"/>
              <a:t> </a:t>
            </a:r>
            <a:r>
              <a:rPr lang="en-US" dirty="0" smtClean="0"/>
              <a:t>KÖKSAL</a:t>
            </a:r>
            <a:endParaRPr lang="en-US" dirty="0"/>
          </a:p>
        </p:txBody>
      </p:sp>
      <p:pic>
        <p:nvPicPr>
          <p:cNvPr id="6" name="Picture 5" descr="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9520" y="644475"/>
            <a:ext cx="4218903" cy="3049169"/>
          </a:xfrm>
          <a:prstGeom prst="rect">
            <a:avLst/>
          </a:prstGeom>
        </p:spPr>
      </p:pic>
    </p:spTree>
    <p:extLst>
      <p:ext uri="{BB962C8B-B14F-4D97-AF65-F5344CB8AC3E}">
        <p14:creationId xmlns:p14="http://schemas.microsoft.com/office/powerpoint/2010/main" val="2628144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Cooperative Learning</a:t>
            </a:r>
          </a:p>
        </p:txBody>
      </p:sp>
      <p:sp>
        <p:nvSpPr>
          <p:cNvPr id="3" name="Content Placeholder 2"/>
          <p:cNvSpPr>
            <a:spLocks noGrp="1"/>
          </p:cNvSpPr>
          <p:nvPr>
            <p:ph idx="1"/>
          </p:nvPr>
        </p:nvSpPr>
        <p:spPr/>
        <p:txBody>
          <a:bodyPr>
            <a:normAutofit/>
          </a:bodyPr>
          <a:lstStyle/>
          <a:p>
            <a:pPr marL="0" indent="0">
              <a:buNone/>
            </a:pPr>
            <a:r>
              <a:rPr lang="en-US" b="1" dirty="0" smtClean="0"/>
              <a:t>1. </a:t>
            </a:r>
            <a:r>
              <a:rPr lang="en-US" b="1" dirty="0"/>
              <a:t>Positive </a:t>
            </a:r>
            <a:r>
              <a:rPr lang="en-US" b="1" dirty="0" smtClean="0"/>
              <a:t>interdependence </a:t>
            </a:r>
          </a:p>
          <a:p>
            <a:pPr marL="0" indent="0" algn="ctr">
              <a:buNone/>
            </a:pPr>
            <a:r>
              <a:rPr lang="en-US" dirty="0" smtClean="0"/>
              <a:t>Team </a:t>
            </a:r>
            <a:r>
              <a:rPr lang="en-US" dirty="0"/>
              <a:t>members are obliged to rely on one another to achieve the </a:t>
            </a:r>
            <a:r>
              <a:rPr lang="en-US" dirty="0" smtClean="0"/>
              <a:t>goal. If </a:t>
            </a:r>
            <a:r>
              <a:rPr lang="en-US" dirty="0"/>
              <a:t>any team members fail to do their part, everyone suffers consequences</a:t>
            </a:r>
            <a:r>
              <a:rPr lang="en-US" dirty="0" smtClean="0"/>
              <a:t>.</a:t>
            </a:r>
          </a:p>
          <a:p>
            <a:pPr marL="0" indent="0" algn="ctr">
              <a:buNone/>
            </a:pPr>
            <a:endParaRPr lang="en-US" dirty="0" smtClean="0"/>
          </a:p>
        </p:txBody>
      </p:sp>
      <p:pic>
        <p:nvPicPr>
          <p:cNvPr id="4" name="Picture 3" descr="collaboration.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5811" y="4362075"/>
            <a:ext cx="6058287" cy="1930203"/>
          </a:xfrm>
          <a:prstGeom prst="rect">
            <a:avLst/>
          </a:prstGeom>
        </p:spPr>
      </p:pic>
    </p:spTree>
    <p:extLst>
      <p:ext uri="{BB962C8B-B14F-4D97-AF65-F5344CB8AC3E}">
        <p14:creationId xmlns:p14="http://schemas.microsoft.com/office/powerpoint/2010/main" val="3037289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Cooperative Learning</a:t>
            </a:r>
          </a:p>
        </p:txBody>
      </p:sp>
      <p:sp>
        <p:nvSpPr>
          <p:cNvPr id="3" name="Content Placeholder 2"/>
          <p:cNvSpPr>
            <a:spLocks noGrp="1"/>
          </p:cNvSpPr>
          <p:nvPr>
            <p:ph idx="1"/>
          </p:nvPr>
        </p:nvSpPr>
        <p:spPr/>
        <p:txBody>
          <a:bodyPr>
            <a:normAutofit lnSpcReduction="10000"/>
          </a:bodyPr>
          <a:lstStyle/>
          <a:p>
            <a:pPr marL="0" indent="0">
              <a:buNone/>
            </a:pPr>
            <a:r>
              <a:rPr lang="en-US" b="1" dirty="0"/>
              <a:t>1. Positive interdependence </a:t>
            </a:r>
            <a:endParaRPr lang="en-US" dirty="0" smtClean="0"/>
          </a:p>
          <a:p>
            <a:pPr marL="0" indent="0" algn="ctr">
              <a:buNone/>
            </a:pPr>
            <a:r>
              <a:rPr lang="en-US" dirty="0" smtClean="0"/>
              <a:t>Students </a:t>
            </a:r>
            <a:r>
              <a:rPr lang="en-US" dirty="0"/>
              <a:t>must feel they need each other in order to complete the group’s task;</a:t>
            </a:r>
          </a:p>
          <a:p>
            <a:pPr algn="ctr"/>
            <a:r>
              <a:rPr lang="en-US" sz="2600" dirty="0"/>
              <a:t>mutual goals		</a:t>
            </a:r>
            <a:endParaRPr lang="en-US" sz="2600" dirty="0" smtClean="0"/>
          </a:p>
          <a:p>
            <a:pPr algn="ctr"/>
            <a:r>
              <a:rPr lang="en-US" sz="2600" dirty="0" smtClean="0"/>
              <a:t>joint </a:t>
            </a:r>
            <a:r>
              <a:rPr lang="en-US" sz="2600" dirty="0"/>
              <a:t>rewards</a:t>
            </a:r>
          </a:p>
          <a:p>
            <a:pPr algn="ctr"/>
            <a:r>
              <a:rPr lang="en-US" sz="2600" dirty="0"/>
              <a:t>shared materials and information 	</a:t>
            </a:r>
            <a:endParaRPr lang="en-US" sz="2600" dirty="0" smtClean="0"/>
          </a:p>
          <a:p>
            <a:pPr algn="ctr"/>
            <a:r>
              <a:rPr lang="en-US" sz="2600" dirty="0" smtClean="0"/>
              <a:t>assigned </a:t>
            </a:r>
            <a:r>
              <a:rPr lang="en-US" sz="2600" dirty="0"/>
              <a:t>roles</a:t>
            </a:r>
          </a:p>
          <a:p>
            <a:endParaRPr lang="en-US" dirty="0"/>
          </a:p>
        </p:txBody>
      </p:sp>
    </p:spTree>
    <p:extLst>
      <p:ext uri="{BB962C8B-B14F-4D97-AF65-F5344CB8AC3E}">
        <p14:creationId xmlns:p14="http://schemas.microsoft.com/office/powerpoint/2010/main" val="3705804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Cooperative Learning</a:t>
            </a:r>
          </a:p>
        </p:txBody>
      </p:sp>
      <p:sp>
        <p:nvSpPr>
          <p:cNvPr id="3" name="Content Placeholder 2"/>
          <p:cNvSpPr>
            <a:spLocks noGrp="1"/>
          </p:cNvSpPr>
          <p:nvPr>
            <p:ph idx="1"/>
          </p:nvPr>
        </p:nvSpPr>
        <p:spPr/>
        <p:txBody>
          <a:bodyPr/>
          <a:lstStyle/>
          <a:p>
            <a:pPr marL="0" indent="0">
              <a:buNone/>
            </a:pPr>
            <a:r>
              <a:rPr lang="en-US" b="1" dirty="0" smtClean="0"/>
              <a:t>2. </a:t>
            </a:r>
            <a:r>
              <a:rPr lang="en-US" b="1" dirty="0"/>
              <a:t>Individual </a:t>
            </a:r>
            <a:r>
              <a:rPr lang="en-US" b="1" dirty="0" smtClean="0"/>
              <a:t>accountability </a:t>
            </a:r>
          </a:p>
          <a:p>
            <a:pPr marL="0" indent="0" algn="ctr">
              <a:buNone/>
            </a:pPr>
            <a:r>
              <a:rPr lang="en-US" dirty="0" smtClean="0"/>
              <a:t>All </a:t>
            </a:r>
            <a:r>
              <a:rPr lang="en-US" dirty="0"/>
              <a:t>students in a group are held accountable for doing their share </a:t>
            </a:r>
            <a:r>
              <a:rPr lang="en-US" dirty="0" smtClean="0"/>
              <a:t>of the </a:t>
            </a:r>
            <a:r>
              <a:rPr lang="en-US" dirty="0"/>
              <a:t>work and for mastery of all of the material to be learned.</a:t>
            </a:r>
          </a:p>
        </p:txBody>
      </p:sp>
      <p:pic>
        <p:nvPicPr>
          <p:cNvPr id="4" name="Picture 3" descr="773585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7999" y="3927200"/>
            <a:ext cx="5386767" cy="2673072"/>
          </a:xfrm>
          <a:prstGeom prst="rect">
            <a:avLst/>
          </a:prstGeom>
        </p:spPr>
      </p:pic>
    </p:spTree>
    <p:extLst>
      <p:ext uri="{BB962C8B-B14F-4D97-AF65-F5344CB8AC3E}">
        <p14:creationId xmlns:p14="http://schemas.microsoft.com/office/powerpoint/2010/main" val="996606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Cooperative Learning</a:t>
            </a:r>
          </a:p>
        </p:txBody>
      </p:sp>
      <p:sp>
        <p:nvSpPr>
          <p:cNvPr id="3" name="Content Placeholder 2"/>
          <p:cNvSpPr>
            <a:spLocks noGrp="1"/>
          </p:cNvSpPr>
          <p:nvPr>
            <p:ph idx="1"/>
          </p:nvPr>
        </p:nvSpPr>
        <p:spPr/>
        <p:txBody>
          <a:bodyPr/>
          <a:lstStyle/>
          <a:p>
            <a:pPr marL="0" indent="0">
              <a:buNone/>
            </a:pPr>
            <a:r>
              <a:rPr lang="en-US" b="1" dirty="0"/>
              <a:t>2. Individual </a:t>
            </a:r>
            <a:r>
              <a:rPr lang="en-US" b="1" dirty="0" smtClean="0"/>
              <a:t>accountability </a:t>
            </a:r>
            <a:endParaRPr lang="en-US" b="1" dirty="0"/>
          </a:p>
          <a:p>
            <a:pPr marL="0" indent="0">
              <a:buNone/>
            </a:pPr>
            <a:r>
              <a:rPr lang="en-US" dirty="0" smtClean="0"/>
              <a:t>Teams succeed when;</a:t>
            </a:r>
          </a:p>
          <a:p>
            <a:r>
              <a:rPr lang="en-US" dirty="0" smtClean="0"/>
              <a:t>Every member has learned the material</a:t>
            </a:r>
          </a:p>
          <a:p>
            <a:r>
              <a:rPr lang="en-US" dirty="0" smtClean="0"/>
              <a:t>Every member has helped complete tasks</a:t>
            </a:r>
          </a:p>
          <a:p>
            <a:r>
              <a:rPr lang="en-US" dirty="0" smtClean="0"/>
              <a:t>Frequently teachers assess individual learning</a:t>
            </a:r>
          </a:p>
        </p:txBody>
      </p:sp>
    </p:spTree>
    <p:extLst>
      <p:ext uri="{BB962C8B-B14F-4D97-AF65-F5344CB8AC3E}">
        <p14:creationId xmlns:p14="http://schemas.microsoft.com/office/powerpoint/2010/main" val="3953791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Cooperative Learning</a:t>
            </a:r>
          </a:p>
        </p:txBody>
      </p:sp>
      <p:sp>
        <p:nvSpPr>
          <p:cNvPr id="3" name="Content Placeholder 2"/>
          <p:cNvSpPr>
            <a:spLocks noGrp="1"/>
          </p:cNvSpPr>
          <p:nvPr>
            <p:ph idx="1"/>
          </p:nvPr>
        </p:nvSpPr>
        <p:spPr/>
        <p:txBody>
          <a:bodyPr>
            <a:normAutofit/>
          </a:bodyPr>
          <a:lstStyle/>
          <a:p>
            <a:pPr marL="0" indent="0">
              <a:buNone/>
            </a:pPr>
            <a:r>
              <a:rPr lang="en-US" b="1" dirty="0" smtClean="0"/>
              <a:t>3. </a:t>
            </a:r>
            <a:r>
              <a:rPr lang="en-US" b="1" dirty="0"/>
              <a:t>Face-to-face </a:t>
            </a:r>
            <a:r>
              <a:rPr lang="en-US" b="1" dirty="0" err="1"/>
              <a:t>promotive</a:t>
            </a:r>
            <a:r>
              <a:rPr lang="en-US" b="1" dirty="0"/>
              <a:t> </a:t>
            </a:r>
            <a:r>
              <a:rPr lang="en-US" b="1" dirty="0" smtClean="0"/>
              <a:t>interaction</a:t>
            </a:r>
          </a:p>
          <a:p>
            <a:pPr marL="0" indent="0" algn="ctr">
              <a:buNone/>
            </a:pPr>
            <a:r>
              <a:rPr lang="en-US" dirty="0" smtClean="0"/>
              <a:t>Although </a:t>
            </a:r>
            <a:r>
              <a:rPr lang="en-US" dirty="0"/>
              <a:t>some of the group work may be </a:t>
            </a:r>
            <a:r>
              <a:rPr lang="en-US" dirty="0" err="1"/>
              <a:t>parcelled</a:t>
            </a:r>
            <a:r>
              <a:rPr lang="en-US" dirty="0"/>
              <a:t> out </a:t>
            </a:r>
            <a:r>
              <a:rPr lang="en-US" dirty="0" smtClean="0"/>
              <a:t>and done </a:t>
            </a:r>
            <a:r>
              <a:rPr lang="en-US" dirty="0"/>
              <a:t>individually, some must be done interactively, with group members providing one </a:t>
            </a:r>
            <a:r>
              <a:rPr lang="en-US" dirty="0" smtClean="0"/>
              <a:t>another with </a:t>
            </a:r>
            <a:r>
              <a:rPr lang="en-US" dirty="0"/>
              <a:t>feedback, challenging reasoning and conclusions, and perhaps most importantly, </a:t>
            </a:r>
            <a:r>
              <a:rPr lang="en-US" dirty="0" smtClean="0"/>
              <a:t>teaching and </a:t>
            </a:r>
            <a:r>
              <a:rPr lang="en-US" dirty="0"/>
              <a:t>encouraging one another.</a:t>
            </a:r>
          </a:p>
        </p:txBody>
      </p:sp>
    </p:spTree>
    <p:extLst>
      <p:ext uri="{BB962C8B-B14F-4D97-AF65-F5344CB8AC3E}">
        <p14:creationId xmlns:p14="http://schemas.microsoft.com/office/powerpoint/2010/main" val="3479578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Cooperative Learning</a:t>
            </a:r>
          </a:p>
        </p:txBody>
      </p:sp>
      <p:sp>
        <p:nvSpPr>
          <p:cNvPr id="3" name="Content Placeholder 2"/>
          <p:cNvSpPr>
            <a:spLocks noGrp="1"/>
          </p:cNvSpPr>
          <p:nvPr>
            <p:ph idx="1"/>
          </p:nvPr>
        </p:nvSpPr>
        <p:spPr/>
        <p:txBody>
          <a:bodyPr/>
          <a:lstStyle/>
          <a:p>
            <a:pPr marL="0" indent="0">
              <a:buNone/>
            </a:pPr>
            <a:r>
              <a:rPr lang="en-US" b="1" dirty="0"/>
              <a:t>3. Face-to-face </a:t>
            </a:r>
            <a:r>
              <a:rPr lang="en-US" b="1" dirty="0" err="1"/>
              <a:t>promotive</a:t>
            </a:r>
            <a:r>
              <a:rPr lang="en-US" b="1" dirty="0"/>
              <a:t> </a:t>
            </a:r>
            <a:r>
              <a:rPr lang="en-US" b="1" dirty="0" smtClean="0"/>
              <a:t>interaction </a:t>
            </a:r>
            <a:endParaRPr lang="en-US" b="1" dirty="0"/>
          </a:p>
          <a:p>
            <a:r>
              <a:rPr lang="en-US" dirty="0" smtClean="0"/>
              <a:t>Discussing</a:t>
            </a:r>
          </a:p>
          <a:p>
            <a:r>
              <a:rPr lang="en-US" dirty="0" smtClean="0"/>
              <a:t>Summarizing</a:t>
            </a:r>
          </a:p>
          <a:p>
            <a:r>
              <a:rPr lang="en-US" dirty="0" smtClean="0"/>
              <a:t>Explaining</a:t>
            </a:r>
          </a:p>
          <a:p>
            <a:r>
              <a:rPr lang="en-US" dirty="0" smtClean="0"/>
              <a:t>Elaborating</a:t>
            </a:r>
          </a:p>
          <a:p>
            <a:r>
              <a:rPr lang="en-US" dirty="0" smtClean="0"/>
              <a:t>Receiving feedback</a:t>
            </a:r>
            <a:endParaRPr lang="en-US" dirty="0"/>
          </a:p>
        </p:txBody>
      </p:sp>
      <p:pic>
        <p:nvPicPr>
          <p:cNvPr id="4" name="Picture 3" descr="sa2_art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2171" y="2243392"/>
            <a:ext cx="4191000" cy="3807784"/>
          </a:xfrm>
          <a:prstGeom prst="rect">
            <a:avLst/>
          </a:prstGeom>
        </p:spPr>
      </p:pic>
    </p:spTree>
    <p:extLst>
      <p:ext uri="{BB962C8B-B14F-4D97-AF65-F5344CB8AC3E}">
        <p14:creationId xmlns:p14="http://schemas.microsoft.com/office/powerpoint/2010/main" val="3981992026"/>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Infusion">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Infusion">
      <a:majorFont>
        <a:latin typeface="Mistral"/>
        <a:ea typeface=""/>
        <a:cs typeface=""/>
        <a:font script="Jpan" typeface="ＤＦＰ行書体"/>
      </a:majorFont>
      <a:minorFont>
        <a:latin typeface="Candara"/>
        <a:ea typeface=""/>
        <a:cs typeface=""/>
        <a:font script="Jpan" typeface="メイリオ"/>
      </a:minorFont>
    </a:fontScheme>
    <a:fmtScheme name="Infusion">
      <a:fillStyleLst>
        <a:solidFill>
          <a:schemeClr val="phClr"/>
        </a:solidFill>
        <a:blipFill rotWithShape="1">
          <a:blip xmlns:r="http://schemas.openxmlformats.org/officeDocument/2006/relationships" r:embed="rId1">
            <a:duotone>
              <a:schemeClr val="phClr">
                <a:shade val="70000"/>
                <a:satMod val="120000"/>
              </a:schemeClr>
              <a:schemeClr val="phClr">
                <a:tint val="70000"/>
                <a:satMod val="300000"/>
                <a:lumMod val="125000"/>
              </a:schemeClr>
            </a:duotone>
          </a:blip>
          <a:tile tx="0" ty="0" sx="50000" sy="50000" flip="none" algn="tl"/>
        </a:blipFill>
        <a:blipFill rotWithShape="1">
          <a:blip xmlns:r="http://schemas.openxmlformats.org/officeDocument/2006/relationships" r:embed="rId2">
            <a:duotone>
              <a:schemeClr val="phClr">
                <a:shade val="70000"/>
                <a:satMod val="120000"/>
              </a:schemeClr>
              <a:schemeClr val="phClr">
                <a:tint val="70000"/>
                <a:satMod val="135000"/>
              </a:schemeClr>
            </a:duotone>
          </a:blip>
          <a:tile tx="0" ty="0" sx="40000" sy="40000" flip="none" algn="tl"/>
        </a:blipFill>
      </a:fillStyleLst>
      <a:lnStyleLst>
        <a:ln w="38100" cap="flat" cmpd="sng" algn="ctr">
          <a:solidFill>
            <a:schemeClr val="phClr">
              <a:alpha val="70000"/>
              <a:satMod val="105000"/>
            </a:schemeClr>
          </a:solidFill>
          <a:prstDash val="solid"/>
          <a:miter/>
        </a:ln>
        <a:ln w="50800" cap="flat" cmpd="sng" algn="ctr">
          <a:solidFill>
            <a:schemeClr val="phClr">
              <a:alpha val="50000"/>
            </a:schemeClr>
          </a:solidFill>
          <a:prstDash val="solid"/>
          <a:miter/>
        </a:ln>
        <a:ln w="88900" cap="flat" cmpd="sng" algn="ctr">
          <a:solidFill>
            <a:schemeClr val="phClr">
              <a:alpha val="40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innerShdw blurRad="190500" dir="13500000">
              <a:srgbClr val="000000">
                <a:alpha val="50000"/>
              </a:srgbClr>
            </a:innerShdw>
            <a:outerShdw blurRad="38100" dist="25400" dir="5400000" rotWithShape="0">
              <a:srgbClr val="000000">
                <a:alpha val="50000"/>
              </a:srgbClr>
            </a:outerShdw>
          </a:effectLst>
        </a:effectStyle>
      </a:effectStyleLst>
      <a:bgFillStyleLst>
        <a:blipFill rotWithShape="1">
          <a:blip xmlns:r="http://schemas.openxmlformats.org/officeDocument/2006/relationships" r:embed="rId3">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4">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5">
            <a:duotone>
              <a:schemeClr val="phClr">
                <a:shade val="70000"/>
                <a:satMod val="500000"/>
                <a:lumMod val="50000"/>
              </a:schemeClr>
              <a:schemeClr val="phClr">
                <a:satMod val="800000"/>
                <a:lumMod val="2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Infusion.thmx</Template>
  <TotalTime>709</TotalTime>
  <Words>1812</Words>
  <Application>Microsoft Office PowerPoint</Application>
  <PresentationFormat>Ekran Gösterisi (4:3)</PresentationFormat>
  <Paragraphs>144</Paragraphs>
  <Slides>36</Slides>
  <Notes>0</Notes>
  <HiddenSlides>0</HiddenSlides>
  <MMClips>0</MMClips>
  <ScaleCrop>false</ScaleCrop>
  <HeadingPairs>
    <vt:vector size="4" baseType="variant">
      <vt:variant>
        <vt:lpstr>Tema</vt:lpstr>
      </vt:variant>
      <vt:variant>
        <vt:i4>1</vt:i4>
      </vt:variant>
      <vt:variant>
        <vt:lpstr>Slayt Başlıkları</vt:lpstr>
      </vt:variant>
      <vt:variant>
        <vt:i4>36</vt:i4>
      </vt:variant>
    </vt:vector>
  </HeadingPairs>
  <TitlesOfParts>
    <vt:vector size="37" baseType="lpstr">
      <vt:lpstr>Infusion</vt:lpstr>
      <vt:lpstr>COOPERATIVE LEARNING &amp; INTER-PERSONAL INTELLIGENCE IN THE CLASSROOMS</vt:lpstr>
      <vt:lpstr>Cooperative Learning</vt:lpstr>
      <vt:lpstr>Cooperative Learning</vt:lpstr>
      <vt:lpstr>Cooperative Learning</vt:lpstr>
      <vt:lpstr>Cooperative Learning</vt:lpstr>
      <vt:lpstr>Cooperative Learning</vt:lpstr>
      <vt:lpstr>Cooperative Learning</vt:lpstr>
      <vt:lpstr>Cooperative Learning</vt:lpstr>
      <vt:lpstr>Cooperative Learning</vt:lpstr>
      <vt:lpstr>Cooperative Learning</vt:lpstr>
      <vt:lpstr>Cooperative Learning</vt:lpstr>
      <vt:lpstr>Cooperative Learning</vt:lpstr>
      <vt:lpstr>Cooperative Learning</vt:lpstr>
      <vt:lpstr>Cooperative Learning</vt:lpstr>
      <vt:lpstr>Cooperative Learning  in the Classroom</vt:lpstr>
      <vt:lpstr>Cooperative Learning  in the Classroom</vt:lpstr>
      <vt:lpstr>Cooperative Learning  in the Classroom</vt:lpstr>
      <vt:lpstr>Cooperative Learning  in the Classroom</vt:lpstr>
      <vt:lpstr>Cooperative Learning  in the Classroom</vt:lpstr>
      <vt:lpstr>Cooperative Learning  in the Classroom</vt:lpstr>
      <vt:lpstr>Cooperative Learning  in the Classroom</vt:lpstr>
      <vt:lpstr>Cooperative Learning  in the Classroom</vt:lpstr>
      <vt:lpstr>Cooperative Learning  in the Classroom</vt:lpstr>
      <vt:lpstr>Interpersonal Intelligence</vt:lpstr>
      <vt:lpstr>Interpersonal Intelligence</vt:lpstr>
      <vt:lpstr>Interpersonal Intelligence</vt:lpstr>
      <vt:lpstr>Interpersonal Intelligence</vt:lpstr>
      <vt:lpstr>Interpersonal Intelligence</vt:lpstr>
      <vt:lpstr>Interpersonal Intelligence  in the Classroom</vt:lpstr>
      <vt:lpstr>Interpersonal Intelligence  in the Classroom</vt:lpstr>
      <vt:lpstr>Interpersonal Intelligence  in the Classroom</vt:lpstr>
      <vt:lpstr>Interpersonal Intelligence  in the Classroom</vt:lpstr>
      <vt:lpstr>Interpersonal Intelligence  in the Classroom</vt:lpstr>
      <vt:lpstr>Interpersonal Intelligence  in the Classroom</vt:lpstr>
      <vt:lpstr>Interpersonal Intelligence  in the Classroom</vt:lpstr>
      <vt:lpstr>THANK YOU!</vt:lpstr>
    </vt:vector>
  </TitlesOfParts>
  <Company>hbsezgin@hotmail.com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COOPERATIVE LEARNING &amp; INTER-PERSONAL INTELLIGENCE IN THE CLASSROOMS</dc:title>
  <dc:creator>Hatice Sezgin</dc:creator>
  <cp:lastModifiedBy>Onur</cp:lastModifiedBy>
  <cp:revision>58</cp:revision>
  <dcterms:created xsi:type="dcterms:W3CDTF">2015-10-06T11:40:39Z</dcterms:created>
  <dcterms:modified xsi:type="dcterms:W3CDTF">2015-10-11T04:50:23Z</dcterms:modified>
</cp:coreProperties>
</file>